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18" r:id="rId1"/>
  </p:sldMasterIdLst>
  <p:notesMasterIdLst>
    <p:notesMasterId r:id="rId51"/>
  </p:notesMasterIdLst>
  <p:sldIdLst>
    <p:sldId id="264" r:id="rId2"/>
    <p:sldId id="513" r:id="rId3"/>
    <p:sldId id="517" r:id="rId4"/>
    <p:sldId id="478" r:id="rId5"/>
    <p:sldId id="314" r:id="rId6"/>
    <p:sldId id="512" r:id="rId7"/>
    <p:sldId id="306" r:id="rId8"/>
    <p:sldId id="279" r:id="rId9"/>
    <p:sldId id="294" r:id="rId10"/>
    <p:sldId id="282" r:id="rId11"/>
    <p:sldId id="295" r:id="rId12"/>
    <p:sldId id="283" r:id="rId13"/>
    <p:sldId id="292" r:id="rId14"/>
    <p:sldId id="293" r:id="rId15"/>
    <p:sldId id="479" r:id="rId16"/>
    <p:sldId id="347" r:id="rId17"/>
    <p:sldId id="383" r:id="rId18"/>
    <p:sldId id="384" r:id="rId19"/>
    <p:sldId id="361" r:id="rId20"/>
    <p:sldId id="362" r:id="rId21"/>
    <p:sldId id="348" r:id="rId22"/>
    <p:sldId id="382" r:id="rId23"/>
    <p:sldId id="389" r:id="rId24"/>
    <p:sldId id="385" r:id="rId25"/>
    <p:sldId id="390" r:id="rId26"/>
    <p:sldId id="398" r:id="rId27"/>
    <p:sldId id="391" r:id="rId28"/>
    <p:sldId id="392" r:id="rId29"/>
    <p:sldId id="394" r:id="rId30"/>
    <p:sldId id="504" r:id="rId31"/>
    <p:sldId id="505" r:id="rId32"/>
    <p:sldId id="506" r:id="rId33"/>
    <p:sldId id="518" r:id="rId34"/>
    <p:sldId id="265" r:id="rId35"/>
    <p:sldId id="267" r:id="rId36"/>
    <p:sldId id="268" r:id="rId37"/>
    <p:sldId id="519" r:id="rId38"/>
    <p:sldId id="388" r:id="rId39"/>
    <p:sldId id="270" r:id="rId40"/>
    <p:sldId id="451" r:id="rId41"/>
    <p:sldId id="271" r:id="rId42"/>
    <p:sldId id="272" r:id="rId43"/>
    <p:sldId id="507" r:id="rId44"/>
    <p:sldId id="503" r:id="rId45"/>
    <p:sldId id="510" r:id="rId46"/>
    <p:sldId id="509" r:id="rId47"/>
    <p:sldId id="511" r:id="rId48"/>
    <p:sldId id="515" r:id="rId49"/>
    <p:sldId id="516" r:id="rId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F8F6"/>
    <a:srgbClr val="ECECEC"/>
    <a:srgbClr val="F9F9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287"/>
  </p:normalViewPr>
  <p:slideViewPr>
    <p:cSldViewPr snapToGrid="0" snapToObjects="1" showGuides="1">
      <p:cViewPr>
        <p:scale>
          <a:sx n="98" d="100"/>
          <a:sy n="98" d="100"/>
        </p:scale>
        <p:origin x="480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notesMaster" Target="notesMasters/notesMaster1.xml"/><Relationship Id="rId52" Type="http://schemas.openxmlformats.org/officeDocument/2006/relationships/presProps" Target="presProps.xml"/><Relationship Id="rId53" Type="http://schemas.openxmlformats.org/officeDocument/2006/relationships/viewProps" Target="viewProps.xml"/><Relationship Id="rId54" Type="http://schemas.openxmlformats.org/officeDocument/2006/relationships/theme" Target="theme/theme1.xml"/><Relationship Id="rId55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4787F9-A555-6A49-8F5F-5EB8A5040242}" type="datetimeFigureOut">
              <a:rPr lang="en-US" smtClean="0"/>
              <a:t>11/5/19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C46B3B-A6E3-A041-934C-E25839EC6C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9252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C46B3B-A6E3-A041-934C-E25839EC6C4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9367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6572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=PQCrX1sQSzY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6CDD25-77F8-C146-A134-78B7D0E2DFF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5733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machinelearning.apple.com</a:t>
            </a:r>
            <a:r>
              <a:rPr lang="en-US" dirty="0"/>
              <a:t>/2017/08/06/</a:t>
            </a:r>
            <a:r>
              <a:rPr lang="en-US" dirty="0" err="1"/>
              <a:t>siri-voices.html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6CDD25-77F8-C146-A134-78B7D0E2DFF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0787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3517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503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694902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 sz="3400" b="0" i="0" baseline="0">
                <a:solidFill>
                  <a:srgbClr val="464646"/>
                </a:solidFill>
                <a:latin typeface="Karla" charset="0"/>
                <a:ea typeface="Karla" charset="0"/>
                <a:cs typeface="Karla" charset="0"/>
              </a:defRPr>
            </a:lvl1pPr>
          </a:lstStyle>
          <a:p>
            <a:r>
              <a:rPr lang="en-US"/>
              <a:t>Lecture #: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74FD6AAA-7C75-FB4B-8EA1-06B22787237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082800" y="2958528"/>
            <a:ext cx="8026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Karla" charset="0"/>
                <a:ea typeface="Karla" charset="0"/>
                <a:cs typeface="Karla" charset="0"/>
              </a:rPr>
              <a:t>CS109A Introduction to Data Science</a:t>
            </a:r>
            <a:endParaRPr lang="en-US" sz="2400" b="0" i="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pPr algn="ctr"/>
            <a:r>
              <a:rPr 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 Protopapas,</a:t>
            </a:r>
            <a:r>
              <a:rPr lang="en-US" sz="2400" b="0" i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Kevin Rader and Chris Tanner</a:t>
            </a:r>
          </a:p>
        </p:txBody>
      </p:sp>
      <p:grpSp>
        <p:nvGrpSpPr>
          <p:cNvPr id="12" name="Group 11"/>
          <p:cNvGrpSpPr>
            <a:grpSpLocks noChangeAspect="1"/>
          </p:cNvGrpSpPr>
          <p:nvPr/>
        </p:nvGrpSpPr>
        <p:grpSpPr>
          <a:xfrm>
            <a:off x="4475134" y="4428549"/>
            <a:ext cx="3154320" cy="1764795"/>
            <a:chOff x="3383860" y="4092499"/>
            <a:chExt cx="1774304" cy="1102997"/>
          </a:xfrm>
        </p:grpSpPr>
        <p:pic>
          <p:nvPicPr>
            <p:cNvPr id="13" name="Picture 12" descr="iacs.png"/>
            <p:cNvPicPr>
              <a:picLocks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3860" y="4092501"/>
              <a:ext cx="874886" cy="1102995"/>
            </a:xfrm>
            <a:prstGeom prst="rect">
              <a:avLst/>
            </a:prstGeom>
          </p:spPr>
        </p:pic>
        <p:pic>
          <p:nvPicPr>
            <p:cNvPr id="14" name="Picture 13" descr="harvard.png"/>
            <p:cNvPicPr>
              <a:picLocks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3769" y="4092499"/>
              <a:ext cx="874395" cy="1102995"/>
            </a:xfrm>
            <a:prstGeom prst="rect">
              <a:avLst/>
            </a:prstGeom>
          </p:spPr>
        </p:pic>
      </p:grpSp>
    </p:spTree>
    <p:extLst/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182" indent="0">
              <a:buNone/>
              <a:defRPr sz="2800"/>
            </a:lvl2pPr>
            <a:lvl3pPr marL="914364" indent="0">
              <a:buNone/>
              <a:defRPr sz="2400"/>
            </a:lvl3pPr>
            <a:lvl4pPr marL="1371545" indent="0">
              <a:buNone/>
              <a:defRPr sz="2000"/>
            </a:lvl4pPr>
            <a:lvl5pPr marL="1828727" indent="0">
              <a:buNone/>
              <a:defRPr sz="2000"/>
            </a:lvl5pPr>
            <a:lvl6pPr marL="2285909" indent="0">
              <a:buNone/>
              <a:defRPr sz="2000"/>
            </a:lvl6pPr>
            <a:lvl7pPr marL="2743091" indent="0">
              <a:buNone/>
              <a:defRPr sz="2000"/>
            </a:lvl7pPr>
            <a:lvl8pPr marL="3200272" indent="0">
              <a:buNone/>
              <a:defRPr sz="2000"/>
            </a:lvl8pPr>
            <a:lvl9pPr marL="3657454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82" indent="0">
              <a:buNone/>
              <a:defRPr sz="1200"/>
            </a:lvl2pPr>
            <a:lvl3pPr marL="914364" indent="0">
              <a:buNone/>
              <a:defRPr sz="1000"/>
            </a:lvl3pPr>
            <a:lvl4pPr marL="1371545" indent="0">
              <a:buNone/>
              <a:defRPr sz="900"/>
            </a:lvl4pPr>
            <a:lvl5pPr marL="1828727" indent="0">
              <a:buNone/>
              <a:defRPr sz="900"/>
            </a:lvl5pPr>
            <a:lvl6pPr marL="2285909" indent="0">
              <a:buNone/>
              <a:defRPr sz="900"/>
            </a:lvl6pPr>
            <a:lvl7pPr marL="2743091" indent="0">
              <a:buNone/>
              <a:defRPr sz="900"/>
            </a:lvl7pPr>
            <a:lvl8pPr marL="3200272" indent="0">
              <a:buNone/>
              <a:defRPr sz="900"/>
            </a:lvl8pPr>
            <a:lvl9pPr marL="3657454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6AAA-7C75-FB4B-8EA1-06B22787237D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596482"/>
            <a:ext cx="10972800" cy="211114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6AAA-7C75-FB4B-8EA1-06B22787237D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6AAA-7C75-FB4B-8EA1-06B22787237D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>
                <a:solidFill>
                  <a:srgbClr val="46464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74FD6AAA-7C75-FB4B-8EA1-06B22787237D}" type="slidenum">
              <a:rPr lang="en-US" smtClean="0"/>
              <a:t>‹#›</a:t>
            </a:fld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7" name="Picture 6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8" name="Picture 7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cxnSp>
        <p:nvCxnSpPr>
          <p:cNvPr id="10" name="Straight Connector 9"/>
          <p:cNvCxnSpPr/>
          <p:nvPr/>
        </p:nvCxnSpPr>
        <p:spPr>
          <a:xfrm>
            <a:off x="0" y="789856"/>
            <a:ext cx="12192000" cy="0"/>
          </a:xfrm>
          <a:prstGeom prst="line">
            <a:avLst/>
          </a:prstGeom>
          <a:ln w="9525" cmpd="sng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015746" y="6400800"/>
            <a:ext cx="228780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CS109A, Protopapas, Rader, Tanner</a:t>
            </a:r>
          </a:p>
        </p:txBody>
      </p:sp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ly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2951" y="357487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74FD6AAA-7C75-FB4B-8EA1-06B22787237D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015747" y="6400800"/>
            <a:ext cx="22878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CS109A, Protopapas, Rader, Tanner</a:t>
            </a:r>
          </a:p>
        </p:txBody>
      </p:sp>
      <p:grpSp>
        <p:nvGrpSpPr>
          <p:cNvPr id="10" name="Group 9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1" name="Picture 10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3" name="Picture 12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82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6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4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2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09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27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4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6AAA-7C75-FB4B-8EA1-06B22787237D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74FD6AAA-7C75-FB4B-8EA1-06B22787237D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0109057" y="6109785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 Protopapas</a:t>
            </a:r>
          </a:p>
        </p:txBody>
      </p:sp>
      <p:grpSp>
        <p:nvGrpSpPr>
          <p:cNvPr id="13" name="Group 12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4" name="Picture 13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5" name="Picture 14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4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4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1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0" y="1535114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4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1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0" y="2174875"/>
            <a:ext cx="5389033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74FD6AAA-7C75-FB4B-8EA1-06B22787237D}" type="slidenum">
              <a:rPr lang="en-US" smtClean="0"/>
              <a:t>‹#›</a:t>
            </a:fld>
            <a:endParaRPr lang="en-US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6" name="Picture 15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7" name="Picture 16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9958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74FD6AAA-7C75-FB4B-8EA1-06B22787237D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015747" y="6400800"/>
            <a:ext cx="22878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CS109A, Protopapas, Rader, Tanner</a:t>
            </a:r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2" name="Picture 11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3" name="Picture 12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/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74FD6AAA-7C75-FB4B-8EA1-06B22787237D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5015747" y="6400800"/>
            <a:ext cx="22878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CS109A, Protopapas, Rader, Tanner</a:t>
            </a:r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0" name="Picture 9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1" name="Picture 10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/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1"/>
            <a:ext cx="4011084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82" indent="0">
              <a:buNone/>
              <a:defRPr sz="1200"/>
            </a:lvl2pPr>
            <a:lvl3pPr marL="914364" indent="0">
              <a:buNone/>
              <a:defRPr sz="1000"/>
            </a:lvl3pPr>
            <a:lvl4pPr marL="1371545" indent="0">
              <a:buNone/>
              <a:defRPr sz="900"/>
            </a:lvl4pPr>
            <a:lvl5pPr marL="1828727" indent="0">
              <a:buNone/>
              <a:defRPr sz="900"/>
            </a:lvl5pPr>
            <a:lvl6pPr marL="2285909" indent="0">
              <a:buNone/>
              <a:defRPr sz="900"/>
            </a:lvl6pPr>
            <a:lvl7pPr marL="2743091" indent="0">
              <a:buNone/>
              <a:defRPr sz="900"/>
            </a:lvl7pPr>
            <a:lvl8pPr marL="3200272" indent="0">
              <a:buNone/>
              <a:defRPr sz="900"/>
            </a:lvl8pPr>
            <a:lvl9pPr marL="3657454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6AAA-7C75-FB4B-8EA1-06B22787237D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FD6AAA-7C75-FB4B-8EA1-06B2278723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5048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9" r:id="rId1"/>
    <p:sldLayoutId id="2147483820" r:id="rId2"/>
    <p:sldLayoutId id="2147483821" r:id="rId3"/>
    <p:sldLayoutId id="2147483822" r:id="rId4"/>
    <p:sldLayoutId id="2147483823" r:id="rId5"/>
    <p:sldLayoutId id="2147483824" r:id="rId6"/>
    <p:sldLayoutId id="2147483825" r:id="rId7"/>
    <p:sldLayoutId id="2147483826" r:id="rId8"/>
    <p:sldLayoutId id="2147483827" r:id="rId9"/>
    <p:sldLayoutId id="2147483828" r:id="rId10"/>
    <p:sldLayoutId id="2147483829" r:id="rId11"/>
    <p:sldLayoutId id="2147483830" r:id="rId12"/>
  </p:sldLayoutIdLst>
  <p:hf hdr="0" ftr="0" dt="0"/>
  <p:txStyles>
    <p:titleStyle>
      <a:lvl1pPr algn="ctr" defTabSz="457182" rtl="0" eaLnBrk="1" latinLnBrk="0" hangingPunct="1">
        <a:spcBef>
          <a:spcPct val="0"/>
        </a:spcBef>
        <a:buNone/>
        <a:defRPr sz="3200" kern="1200" baseline="0">
          <a:solidFill>
            <a:schemeClr val="tx1"/>
          </a:solidFill>
          <a:latin typeface="Karla"/>
          <a:ea typeface="+mj-ea"/>
          <a:cs typeface="Karla"/>
        </a:defRPr>
      </a:lvl1pPr>
    </p:titleStyle>
    <p:bodyStyle>
      <a:lvl1pPr marL="342887" indent="-342887" algn="l" defTabSz="457182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20" indent="-285738" algn="l" defTabSz="457182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54" indent="-228590" algn="l" defTabSz="457182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36" indent="-228590" algn="l" defTabSz="457182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17" indent="-228590" algn="l" defTabSz="457182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99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4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1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tif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2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emf"/><Relationship Id="rId3" Type="http://schemas.openxmlformats.org/officeDocument/2006/relationships/image" Target="../media/image17.gi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emf"/><Relationship Id="rId3" Type="http://schemas.openxmlformats.org/officeDocument/2006/relationships/image" Target="../media/image18.gi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2.png"/><Relationship Id="rId12" Type="http://schemas.openxmlformats.org/officeDocument/2006/relationships/image" Target="../media/image63.png"/><Relationship Id="rId13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Relationship Id="rId3" Type="http://schemas.openxmlformats.org/officeDocument/2006/relationships/image" Target="../media/image54.png"/><Relationship Id="rId4" Type="http://schemas.openxmlformats.org/officeDocument/2006/relationships/image" Target="../media/image55.png"/><Relationship Id="rId5" Type="http://schemas.openxmlformats.org/officeDocument/2006/relationships/image" Target="../media/image56.png"/><Relationship Id="rId6" Type="http://schemas.openxmlformats.org/officeDocument/2006/relationships/image" Target="../media/image57.png"/><Relationship Id="rId7" Type="http://schemas.openxmlformats.org/officeDocument/2006/relationships/image" Target="../media/image58.png"/><Relationship Id="rId8" Type="http://schemas.openxmlformats.org/officeDocument/2006/relationships/image" Target="../media/image59.png"/><Relationship Id="rId9" Type="http://schemas.openxmlformats.org/officeDocument/2006/relationships/image" Target="../media/image60.png"/><Relationship Id="rId10" Type="http://schemas.openxmlformats.org/officeDocument/2006/relationships/image" Target="../media/image61.png"/></Relationships>
</file>

<file path=ppt/slides/_rels/slide3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78.png"/><Relationship Id="rId12" Type="http://schemas.openxmlformats.org/officeDocument/2006/relationships/image" Target="../media/image79.png"/><Relationship Id="rId13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png"/><Relationship Id="rId3" Type="http://schemas.openxmlformats.org/officeDocument/2006/relationships/image" Target="../media/image62.png"/><Relationship Id="rId4" Type="http://schemas.openxmlformats.org/officeDocument/2006/relationships/image" Target="../media/image66.png"/><Relationship Id="rId5" Type="http://schemas.openxmlformats.org/officeDocument/2006/relationships/image" Target="../media/image67.png"/><Relationship Id="rId6" Type="http://schemas.openxmlformats.org/officeDocument/2006/relationships/image" Target="../media/image73.png"/><Relationship Id="rId7" Type="http://schemas.openxmlformats.org/officeDocument/2006/relationships/image" Target="../media/image74.png"/><Relationship Id="rId8" Type="http://schemas.openxmlformats.org/officeDocument/2006/relationships/image" Target="../media/image75.png"/><Relationship Id="rId9" Type="http://schemas.openxmlformats.org/officeDocument/2006/relationships/image" Target="../media/image76.png"/><Relationship Id="rId10" Type="http://schemas.openxmlformats.org/officeDocument/2006/relationships/image" Target="../media/image7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4" Type="http://schemas.openxmlformats.org/officeDocument/2006/relationships/image" Target="../media/image82.png"/><Relationship Id="rId5" Type="http://schemas.openxmlformats.org/officeDocument/2006/relationships/image" Target="../media/image27.png"/><Relationship Id="rId6" Type="http://schemas.openxmlformats.org/officeDocument/2006/relationships/image" Target="../media/image250.png"/><Relationship Id="rId7" Type="http://schemas.openxmlformats.org/officeDocument/2006/relationships/image" Target="../media/image84.png"/><Relationship Id="rId8" Type="http://schemas.openxmlformats.org/officeDocument/2006/relationships/image" Target="../media/image85.png"/><Relationship Id="rId9" Type="http://schemas.openxmlformats.org/officeDocument/2006/relationships/image" Target="../media/image26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1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88.png"/><Relationship Id="rId5" Type="http://schemas.openxmlformats.org/officeDocument/2006/relationships/image" Target="../media/image89.png"/><Relationship Id="rId6" Type="http://schemas.openxmlformats.org/officeDocument/2006/relationships/image" Target="../media/image29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4" Type="http://schemas.openxmlformats.org/officeDocument/2006/relationships/image" Target="../media/image89.png"/><Relationship Id="rId5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5" Type="http://schemas.openxmlformats.org/officeDocument/2006/relationships/image" Target="../media/image93.png"/><Relationship Id="rId6" Type="http://schemas.openxmlformats.org/officeDocument/2006/relationships/image" Target="../media/image33.png"/><Relationship Id="rId7" Type="http://schemas.openxmlformats.org/officeDocument/2006/relationships/image" Target="../media/image34.png"/><Relationship Id="rId8" Type="http://schemas.openxmlformats.org/officeDocument/2006/relationships/image" Target="../media/image90.png"/><Relationship Id="rId9" Type="http://schemas.openxmlformats.org/officeDocument/2006/relationships/image" Target="../media/image35.png"/><Relationship Id="rId10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4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02.png"/><Relationship Id="rId12" Type="http://schemas.openxmlformats.org/officeDocument/2006/relationships/image" Target="../media/image103.png"/><Relationship Id="rId13" Type="http://schemas.openxmlformats.org/officeDocument/2006/relationships/image" Target="../media/image45.png"/><Relationship Id="rId14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41.png"/><Relationship Id="rId6" Type="http://schemas.openxmlformats.org/officeDocument/2006/relationships/image" Target="../media/image35.png"/><Relationship Id="rId7" Type="http://schemas.openxmlformats.org/officeDocument/2006/relationships/image" Target="../media/image42.png"/><Relationship Id="rId8" Type="http://schemas.openxmlformats.org/officeDocument/2006/relationships/image" Target="../media/image43.png"/><Relationship Id="rId9" Type="http://schemas.openxmlformats.org/officeDocument/2006/relationships/image" Target="../media/image44.png"/></Relationships>
</file>

<file path=ppt/slides/_rels/slide4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02.png"/><Relationship Id="rId12" Type="http://schemas.openxmlformats.org/officeDocument/2006/relationships/image" Target="../media/image103.png"/><Relationship Id="rId13" Type="http://schemas.openxmlformats.org/officeDocument/2006/relationships/image" Target="../media/image460.png"/><Relationship Id="rId14" Type="http://schemas.openxmlformats.org/officeDocument/2006/relationships/image" Target="../media/image47.png"/><Relationship Id="rId15" Type="http://schemas.openxmlformats.org/officeDocument/2006/relationships/image" Target="../media/image48.png"/><Relationship Id="rId16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Relationship Id="rId3" Type="http://schemas.openxmlformats.org/officeDocument/2006/relationships/image" Target="../media/image39.png"/><Relationship Id="rId4" Type="http://schemas.openxmlformats.org/officeDocument/2006/relationships/image" Target="../media/image41.png"/><Relationship Id="rId5" Type="http://schemas.openxmlformats.org/officeDocument/2006/relationships/image" Target="../media/image35.png"/><Relationship Id="rId6" Type="http://schemas.openxmlformats.org/officeDocument/2006/relationships/image" Target="../media/image42.png"/><Relationship Id="rId7" Type="http://schemas.openxmlformats.org/officeDocument/2006/relationships/image" Target="../media/image43.png"/><Relationship Id="rId8" Type="http://schemas.openxmlformats.org/officeDocument/2006/relationships/image" Target="../media/image44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1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2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8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9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Lecture </a:t>
            </a:r>
            <a:r>
              <a:rPr lang="en-US" dirty="0" smtClean="0"/>
              <a:t>18:  Perceptron and </a:t>
            </a:r>
            <a:r>
              <a:rPr lang="en-US" smtClean="0"/>
              <a:t>Multilayer Perceptron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6AAA-7C75-FB4B-8EA1-06B22787237D}" type="slidenum">
              <a:rPr lang="en-US" smtClean="0"/>
              <a:t>1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k-SK" b="0" dirty="0">
                <a:effectLst/>
              </a:rPr>
              <a:t>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7123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AlphaGo</a:t>
            </a:r>
            <a:r>
              <a:rPr lang="en-US" dirty="0"/>
              <a:t> (2015)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First program to beat a professional Go player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6AAA-7C75-FB4B-8EA1-06B22787237D}" type="slidenum">
              <a:rPr lang="en-US" smtClean="0"/>
              <a:t>10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4223" y="1959618"/>
            <a:ext cx="6973149" cy="3929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738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AlphaZero</a:t>
            </a:r>
            <a:r>
              <a:rPr lang="en-US" dirty="0"/>
              <a:t> (2017)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6AAA-7C75-FB4B-8EA1-06B22787237D}" type="slidenum">
              <a:rPr lang="en-US" smtClean="0"/>
              <a:t>11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7348" y="1204738"/>
            <a:ext cx="6937304" cy="4975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444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iOS</a:t>
            </a:r>
            <a:r>
              <a:rPr lang="en-US" dirty="0"/>
              <a:t> Speech Synthesis (2016-)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r>
              <a:rPr lang="en-US" dirty="0"/>
              <a:t>Trained from 20 hours of high quality speech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6AAA-7C75-FB4B-8EA1-06B22787237D}" type="slidenum">
              <a:rPr lang="en-US" smtClean="0"/>
              <a:t>12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7181850" y="5686530"/>
            <a:ext cx="2190750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50" dirty="0" err="1">
                <a:solidFill>
                  <a:schemeClr val="bg1">
                    <a:lumMod val="50000"/>
                  </a:schemeClr>
                </a:solidFill>
              </a:rPr>
              <a:t>machinelearning.apple.com</a:t>
            </a:r>
            <a:endParaRPr lang="en-US" sz="135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0" y="2674820"/>
            <a:ext cx="5334000" cy="2890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913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Historical Trends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6AAA-7C75-FB4B-8EA1-06B22787237D}" type="slidenum">
              <a:rPr lang="en-US" smtClean="0"/>
              <a:t>13</a:t>
            </a:fld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1931430" y="1330158"/>
            <a:ext cx="8633939" cy="5255092"/>
            <a:chOff x="2667000" y="2115216"/>
            <a:chExt cx="7064219" cy="3871396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67000" y="2115216"/>
              <a:ext cx="6858000" cy="3221621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>
            <a:xfrm>
              <a:off x="7716717" y="5686530"/>
              <a:ext cx="2014502" cy="30008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350" dirty="0" err="1">
                  <a:solidFill>
                    <a:schemeClr val="bg1">
                      <a:lumMod val="65000"/>
                    </a:schemeClr>
                  </a:solidFill>
                </a:rPr>
                <a:t>beamandrew.github.io</a:t>
              </a:r>
              <a:r>
                <a:rPr lang="en-US" sz="1350" dirty="0">
                  <a:solidFill>
                    <a:schemeClr val="bg1">
                      <a:lumMod val="65000"/>
                    </a:schemeClr>
                  </a:solidFill>
                </a:rPr>
                <a:t>/</a:t>
              </a:r>
            </a:p>
          </p:txBody>
        </p:sp>
        <p:sp>
          <p:nvSpPr>
            <p:cNvPr id="12" name="Oval 11"/>
            <p:cNvSpPr/>
            <p:nvPr/>
          </p:nvSpPr>
          <p:spPr>
            <a:xfrm>
              <a:off x="7329239" y="2220831"/>
              <a:ext cx="741947" cy="531395"/>
            </a:xfrm>
            <a:prstGeom prst="ellipse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</p:spTree>
    <p:extLst>
      <p:ext uri="{BB962C8B-B14F-4D97-AF65-F5344CB8AC3E}">
        <p14:creationId xmlns:p14="http://schemas.microsoft.com/office/powerpoint/2010/main" val="1581298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Historical Trends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6AAA-7C75-FB4B-8EA1-06B22787237D}" type="slidenum">
              <a:rPr lang="en-US" smtClean="0"/>
              <a:t>14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2043531" y="1329132"/>
            <a:ext cx="8144542" cy="7324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dirty="0" err="1"/>
              <a:t>ArXiv</a:t>
            </a:r>
            <a:r>
              <a:rPr lang="en-US" sz="2100" dirty="0"/>
              <a:t> papers on deep learning: 2012-2017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1591056" y="1329131"/>
            <a:ext cx="9049491" cy="4632757"/>
            <a:chOff x="2667000" y="2114550"/>
            <a:chExt cx="6858000" cy="2627949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67000" y="2676526"/>
              <a:ext cx="6858000" cy="2065973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3009900" y="2114550"/>
              <a:ext cx="6172200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100" dirty="0" err="1"/>
                <a:t>ArXiv</a:t>
              </a:r>
              <a:r>
                <a:rPr lang="en-US" sz="2100" dirty="0"/>
                <a:t> papers on deep learning: 2012-2017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95485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6AAA-7C75-FB4B-8EA1-06B22787237D}" type="slidenum">
              <a:rPr lang="en-US" smtClean="0"/>
              <a:t>15</a:t>
            </a:fld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833415" y="983807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 smtClean="0"/>
              <a:t>Introduction to Artificial Neural Networks 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b="1" dirty="0" smtClean="0"/>
              <a:t>Review of Classification and Logistic Regression 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 smtClean="0"/>
              <a:t>Single Neuron Network (‘Perceptron’)  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/>
              <a:t>Multi-Layer Perceptron (MLP) 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9310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and Logistic Regression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6AAA-7C75-FB4B-8EA1-06B22787237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87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 and Classification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7996" y="1482558"/>
            <a:ext cx="10794879" cy="2111143"/>
          </a:xfrm>
        </p:spPr>
        <p:txBody>
          <a:bodyPr/>
          <a:lstStyle/>
          <a:p>
            <a:pPr>
              <a:spcAft>
                <a:spcPts val="1800"/>
              </a:spcAft>
            </a:pPr>
            <a:r>
              <a:rPr lang="en-US" dirty="0"/>
              <a:t>M</a:t>
            </a:r>
            <a:r>
              <a:rPr lang="en-US" sz="2400" dirty="0"/>
              <a:t>ethods that are centered around modeling and prediction of a </a:t>
            </a:r>
            <a:r>
              <a:rPr lang="en-US" sz="2400" b="1" dirty="0"/>
              <a:t>quantitative</a:t>
            </a:r>
            <a:r>
              <a:rPr lang="en-US" sz="2400" dirty="0"/>
              <a:t> response variable (ex, number of taxi pickups, number of bike rentals, </a:t>
            </a:r>
            <a:r>
              <a:rPr lang="en-US" sz="2400" dirty="0" err="1"/>
              <a:t>etc</a:t>
            </a:r>
            <a:r>
              <a:rPr lang="en-US" sz="2400" dirty="0"/>
              <a:t>) are called </a:t>
            </a:r>
            <a:r>
              <a:rPr lang="en-US" b="1" dirty="0">
                <a:solidFill>
                  <a:srgbClr val="C00000"/>
                </a:solidFill>
              </a:rPr>
              <a:t>regressions</a:t>
            </a:r>
            <a:r>
              <a:rPr lang="en-US" sz="2400" dirty="0"/>
              <a:t> (and Ridge, LASSO, </a:t>
            </a:r>
            <a:r>
              <a:rPr lang="en-US" sz="2400" dirty="0" err="1"/>
              <a:t>etc</a:t>
            </a:r>
            <a:r>
              <a:rPr lang="en-US" sz="2400" dirty="0"/>
              <a:t>).</a:t>
            </a:r>
          </a:p>
          <a:p>
            <a:pPr>
              <a:spcAft>
                <a:spcPts val="1800"/>
              </a:spcAft>
            </a:pPr>
            <a:r>
              <a:rPr lang="en-US" sz="2400" dirty="0"/>
              <a:t>When the response variable is </a:t>
            </a:r>
            <a:r>
              <a:rPr lang="en-US" sz="2400" b="1" dirty="0"/>
              <a:t>categorical</a:t>
            </a:r>
            <a:r>
              <a:rPr lang="en-US" sz="2400" dirty="0"/>
              <a:t>, then the problem is no longer called a regression problem but is instead labeled as a </a:t>
            </a:r>
            <a:r>
              <a:rPr lang="en-US" sz="2400" b="1" dirty="0">
                <a:solidFill>
                  <a:schemeClr val="accent2">
                    <a:lumMod val="75000"/>
                  </a:schemeClr>
                </a:solidFill>
              </a:rPr>
              <a:t>classification problem</a:t>
            </a:r>
            <a:r>
              <a:rPr lang="en-US" sz="2400" dirty="0"/>
              <a:t>.		</a:t>
            </a:r>
          </a:p>
          <a:p>
            <a:pPr>
              <a:spcAft>
                <a:spcPts val="1800"/>
              </a:spcAft>
            </a:pPr>
            <a:r>
              <a:rPr lang="en-US" sz="2400" dirty="0"/>
              <a:t>The goal is to attempt to classify each observation into a category (aka, class or cluster) defined by </a:t>
            </a:r>
            <a:r>
              <a:rPr lang="en-US" sz="2400" i="1" dirty="0"/>
              <a:t>Y</a:t>
            </a:r>
            <a:r>
              <a:rPr lang="en-US" sz="2400" dirty="0"/>
              <a:t>, based on a set of predictor variables </a:t>
            </a:r>
            <a:r>
              <a:rPr lang="en-US" sz="2400" i="1" dirty="0"/>
              <a:t>X</a:t>
            </a:r>
            <a:r>
              <a:rPr lang="en-US" sz="2400" dirty="0"/>
              <a:t>.	</a:t>
            </a:r>
          </a:p>
        </p:txBody>
      </p:sp>
    </p:spTree>
    <p:extLst>
      <p:ext uri="{BB962C8B-B14F-4D97-AF65-F5344CB8AC3E}">
        <p14:creationId xmlns:p14="http://schemas.microsoft.com/office/powerpoint/2010/main" val="238368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Classification 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7268" y="1454849"/>
            <a:ext cx="10707421" cy="2111143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sz="2400" dirty="0"/>
              <a:t>The motivating examples for this lecture(s), </a:t>
            </a:r>
            <a:r>
              <a:rPr lang="en-US" sz="2400" dirty="0" err="1"/>
              <a:t>homeworks</a:t>
            </a:r>
            <a:r>
              <a:rPr lang="en-US" sz="2400" dirty="0"/>
              <a:t> and labs are based on classification.  Classification problems are common in these domains:</a:t>
            </a:r>
          </a:p>
          <a:p>
            <a:pPr marL="342900" indent="-342900">
              <a:spcAft>
                <a:spcPts val="1200"/>
              </a:spcAft>
              <a:buFont typeface="Arial" charset="0"/>
              <a:buChar char="•"/>
            </a:pPr>
            <a:r>
              <a:rPr lang="en-US" sz="2400" dirty="0"/>
              <a:t>Trying to determine where to set the </a:t>
            </a:r>
            <a:r>
              <a:rPr lang="en-US" sz="2400" i="1" dirty="0"/>
              <a:t>cut-off</a:t>
            </a:r>
            <a:r>
              <a:rPr lang="en-US" sz="2400" dirty="0"/>
              <a:t> for some diagnostic test (pregnancy tests, prostate or breast cancer screening tests, etc...)</a:t>
            </a:r>
          </a:p>
          <a:p>
            <a:pPr marL="342900" indent="-342900">
              <a:spcAft>
                <a:spcPts val="1200"/>
              </a:spcAft>
              <a:buFont typeface="Arial" charset="0"/>
              <a:buChar char="•"/>
            </a:pPr>
            <a:r>
              <a:rPr lang="en-US" sz="2400" dirty="0"/>
              <a:t>Trying to determine if cancer has gone into remission based on treatment and various other indicators</a:t>
            </a:r>
          </a:p>
          <a:p>
            <a:pPr marL="342900" indent="-342900">
              <a:spcAft>
                <a:spcPts val="1200"/>
              </a:spcAft>
              <a:buFont typeface="Arial" charset="0"/>
              <a:buChar char="•"/>
            </a:pPr>
            <a:r>
              <a:rPr lang="en-US" sz="2400" dirty="0"/>
              <a:t>Trying to classify patients into types or classes of disease based on various genomic markers</a:t>
            </a:r>
          </a:p>
        </p:txBody>
      </p:sp>
    </p:spTree>
    <p:extLst>
      <p:ext uri="{BB962C8B-B14F-4D97-AF65-F5344CB8AC3E}">
        <p14:creationId xmlns:p14="http://schemas.microsoft.com/office/powerpoint/2010/main" val="1199201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Data: Response</a:t>
            </a:r>
            <a:r>
              <a:rPr lang="en-US" dirty="0">
                <a:solidFill>
                  <a:srgbClr val="C00000"/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dirty="0"/>
              <a:t>vs. Predictor Variables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</p:nvPr>
        </p:nvGraphicFramePr>
        <p:xfrm>
          <a:off x="3171125" y="3168091"/>
          <a:ext cx="5769068" cy="219456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44226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4226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91634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68189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00000">
                <a:tc>
                  <a:txBody>
                    <a:bodyPr/>
                    <a:lstStyle/>
                    <a:p>
                      <a:r>
                        <a:rPr dirty="0">
                          <a:solidFill>
                            <a:srgbClr val="002060"/>
                          </a:solidFill>
                        </a:rPr>
                        <a:t>TV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>
                          <a:solidFill>
                            <a:srgbClr val="002060"/>
                          </a:solidFill>
                        </a:rPr>
                        <a:t>radio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dirty="0">
                          <a:solidFill>
                            <a:srgbClr val="002060"/>
                          </a:solidFill>
                        </a:rPr>
                        <a:t>newspaper</a:t>
                      </a:r>
                    </a:p>
                  </a:txBody>
                  <a:tcP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dirty="0"/>
                        <a:t>sales</a:t>
                      </a:r>
                      <a:endParaRPr b="0" dirty="0"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2">
                        <a:alpha val="63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00000">
                <a:tc>
                  <a:txBody>
                    <a:bodyPr/>
                    <a:lstStyle/>
                    <a:p>
                      <a:r>
                        <a:t>230.1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37.8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69.2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22.1</a:t>
                      </a:r>
                    </a:p>
                  </a:txBody>
                  <a:tcPr>
                    <a:solidFill>
                      <a:schemeClr val="accent2">
                        <a:alpha val="63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00000">
                <a:tc>
                  <a:txBody>
                    <a:bodyPr/>
                    <a:lstStyle/>
                    <a:p>
                      <a:r>
                        <a:t>44.5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39.3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45.1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dirty="0"/>
                        <a:t>10.4</a:t>
                      </a:r>
                    </a:p>
                  </a:txBody>
                  <a:tcPr>
                    <a:solidFill>
                      <a:schemeClr val="accent2">
                        <a:alpha val="63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00000">
                <a:tc>
                  <a:txBody>
                    <a:bodyPr/>
                    <a:lstStyle/>
                    <a:p>
                      <a:r>
                        <a:t>17.2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45.9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69.3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9.3</a:t>
                      </a:r>
                    </a:p>
                  </a:txBody>
                  <a:tcPr>
                    <a:solidFill>
                      <a:schemeClr val="accent2">
                        <a:alpha val="63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00000">
                <a:tc>
                  <a:txBody>
                    <a:bodyPr/>
                    <a:lstStyle/>
                    <a:p>
                      <a:r>
                        <a:t>151.5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41.3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58.5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18.5</a:t>
                      </a:r>
                    </a:p>
                  </a:txBody>
                  <a:tcPr>
                    <a:solidFill>
                      <a:schemeClr val="accent2">
                        <a:alpha val="63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00000">
                <a:tc>
                  <a:txBody>
                    <a:bodyPr/>
                    <a:lstStyle/>
                    <a:p>
                      <a:r>
                        <a:rPr dirty="0"/>
                        <a:t>180.8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10.8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58.4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dirty="0"/>
                        <a:t>12.9</a:t>
                      </a:r>
                    </a:p>
                  </a:txBody>
                  <a:tcPr>
                    <a:solidFill>
                      <a:schemeClr val="accent2">
                        <a:alpha val="63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19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9326248" y="1415568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endParaRPr lang="en-US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9" name="Rounded Rectangular Callout 8"/>
          <p:cNvSpPr/>
          <p:nvPr/>
        </p:nvSpPr>
        <p:spPr>
          <a:xfrm>
            <a:off x="8217562" y="1359195"/>
            <a:ext cx="2312895" cy="1470212"/>
          </a:xfrm>
          <a:prstGeom prst="wedgeRoundRectCallout">
            <a:avLst>
              <a:gd name="adj1" fmla="val -36037"/>
              <a:gd name="adj2" fmla="val 69309"/>
              <a:gd name="adj3" fmla="val 16667"/>
            </a:avLst>
          </a:prstGeom>
          <a:noFill/>
          <a:ln w="15875" cap="rnd" cmpd="thickThin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8238121" y="1461024"/>
            <a:ext cx="227177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i="1" dirty="0">
                <a:latin typeface="Karla" charset="0"/>
                <a:ea typeface="Karla" charset="0"/>
                <a:cs typeface="Karla" charset="0"/>
              </a:rPr>
              <a:t>Y</a:t>
            </a:r>
          </a:p>
          <a:p>
            <a:pPr algn="ctr"/>
            <a:r>
              <a:rPr lang="en-US" dirty="0">
                <a:latin typeface="Karla" charset="0"/>
                <a:ea typeface="Karla" charset="0"/>
                <a:cs typeface="Karla" charset="0"/>
              </a:rPr>
              <a:t>outcome</a:t>
            </a:r>
          </a:p>
          <a:p>
            <a:pPr algn="ctr"/>
            <a:r>
              <a:rPr lang="en-US" b="1" dirty="0">
                <a:solidFill>
                  <a:srgbClr val="C00000"/>
                </a:solidFill>
                <a:latin typeface="Karla" charset="0"/>
                <a:ea typeface="Karla" charset="0"/>
                <a:cs typeface="Karla" charset="0"/>
              </a:rPr>
              <a:t>response</a:t>
            </a:r>
            <a:r>
              <a:rPr lang="en-US" dirty="0">
                <a:solidFill>
                  <a:srgbClr val="C00000"/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dirty="0">
                <a:latin typeface="Karla" charset="0"/>
                <a:ea typeface="Karla" charset="0"/>
                <a:cs typeface="Karla" charset="0"/>
              </a:rPr>
              <a:t>variable</a:t>
            </a:r>
          </a:p>
          <a:p>
            <a:pPr algn="ctr"/>
            <a:r>
              <a:rPr lang="en-US" dirty="0">
                <a:latin typeface="Karla" charset="0"/>
                <a:ea typeface="Karla" charset="0"/>
                <a:cs typeface="Karla" charset="0"/>
              </a:rPr>
              <a:t>dependent variable</a:t>
            </a:r>
          </a:p>
          <a:p>
            <a:pPr algn="ctr"/>
            <a:endParaRPr lang="en-US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12" name="Rounded Rectangular Callout 11"/>
          <p:cNvSpPr/>
          <p:nvPr/>
        </p:nvSpPr>
        <p:spPr>
          <a:xfrm flipH="1">
            <a:off x="1720969" y="1340843"/>
            <a:ext cx="2313901" cy="1470212"/>
          </a:xfrm>
          <a:prstGeom prst="wedgeRoundRectCallout">
            <a:avLst>
              <a:gd name="adj1" fmla="val -53797"/>
              <a:gd name="adj2" fmla="val 70007"/>
              <a:gd name="adj3" fmla="val 16667"/>
            </a:avLst>
          </a:prstGeom>
          <a:noFill/>
          <a:ln w="15875" cap="rnd" cmpd="thickThin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2216520" y="1433208"/>
            <a:ext cx="132279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i="1" dirty="0">
                <a:latin typeface="Karla" charset="0"/>
                <a:ea typeface="Karla" charset="0"/>
                <a:cs typeface="Karla" charset="0"/>
              </a:rPr>
              <a:t>X</a:t>
            </a:r>
          </a:p>
          <a:p>
            <a:pPr algn="ctr"/>
            <a:r>
              <a:rPr lang="en-US" b="1" dirty="0">
                <a:solidFill>
                  <a:srgbClr val="C00000"/>
                </a:solidFill>
                <a:latin typeface="Karla" charset="0"/>
                <a:ea typeface="Karla" charset="0"/>
                <a:cs typeface="Karla" charset="0"/>
              </a:rPr>
              <a:t>predictors</a:t>
            </a:r>
          </a:p>
          <a:p>
            <a:pPr algn="ctr"/>
            <a:r>
              <a:rPr lang="en-US" dirty="0">
                <a:latin typeface="Karla" charset="0"/>
                <a:ea typeface="Karla" charset="0"/>
                <a:cs typeface="Karla" charset="0"/>
              </a:rPr>
              <a:t>features</a:t>
            </a:r>
          </a:p>
          <a:p>
            <a:pPr algn="ctr"/>
            <a:r>
              <a:rPr lang="en-US" dirty="0">
                <a:latin typeface="Karla" charset="0"/>
                <a:ea typeface="Karla" charset="0"/>
                <a:cs typeface="Karla" charset="0"/>
              </a:rPr>
              <a:t>covariates</a:t>
            </a:r>
          </a:p>
          <a:p>
            <a:pPr algn="ctr"/>
            <a:endParaRPr lang="en-US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3" name="Left Brace 2"/>
          <p:cNvSpPr/>
          <p:nvPr/>
        </p:nvSpPr>
        <p:spPr>
          <a:xfrm rot="16200000">
            <a:off x="5372964" y="3333750"/>
            <a:ext cx="368193" cy="4771872"/>
          </a:xfrm>
          <a:prstGeom prst="leftBrac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/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449169" y="5950420"/>
            <a:ext cx="21563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dirty="0">
                <a:latin typeface="Karla" charset="0"/>
                <a:ea typeface="Karla" charset="0"/>
                <a:cs typeface="Karla" charset="0"/>
              </a:rPr>
              <a:t>p</a:t>
            </a:r>
            <a:r>
              <a:rPr lang="en-US" sz="2800" dirty="0">
                <a:latin typeface="Karla" charset="0"/>
                <a:ea typeface="Karla" charset="0"/>
                <a:cs typeface="Karla" charset="0"/>
              </a:rPr>
              <a:t> predictors</a:t>
            </a:r>
          </a:p>
        </p:txBody>
      </p:sp>
      <p:sp>
        <p:nvSpPr>
          <p:cNvPr id="10" name="Left Brace 9"/>
          <p:cNvSpPr/>
          <p:nvPr/>
        </p:nvSpPr>
        <p:spPr>
          <a:xfrm>
            <a:off x="2606722" y="3589362"/>
            <a:ext cx="327547" cy="1705970"/>
          </a:xfrm>
          <a:prstGeom prst="leftBrac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 rot="16200000">
            <a:off x="759970" y="4180737"/>
            <a:ext cx="26965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>
                <a:latin typeface="Karla" charset="0"/>
                <a:ea typeface="Karla" charset="0"/>
                <a:cs typeface="Karla" charset="0"/>
              </a:rPr>
              <a:t>n</a:t>
            </a:r>
            <a:r>
              <a:rPr lang="en-US" sz="2800">
                <a:latin typeface="Karla" charset="0"/>
                <a:ea typeface="Karla" charset="0"/>
                <a:cs typeface="Karla" charset="0"/>
              </a:rPr>
              <a:t>  observations</a:t>
            </a:r>
            <a:endParaRPr lang="en-US" sz="2800" dirty="0"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8430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579302D7-1ACA-224D-B29D-4D28082ED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2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xmlns="" id="{4B42DE3A-C3D5-DB4E-8609-AB055504742F}"/>
              </a:ext>
            </a:extLst>
          </p:cNvPr>
          <p:cNvSpPr txBox="1">
            <a:spLocks/>
          </p:cNvSpPr>
          <p:nvPr/>
        </p:nvSpPr>
        <p:spPr>
          <a:xfrm>
            <a:off x="254527" y="1791043"/>
            <a:ext cx="11591109" cy="4104490"/>
          </a:xfrm>
          <a:prstGeom prst="rect">
            <a:avLst/>
          </a:prstGeom>
        </p:spPr>
        <p:txBody>
          <a:bodyPr/>
          <a:lstStyle>
            <a:lvl1pPr marL="342878" indent="-342878" algn="l" defTabSz="457171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01" indent="-285732" algn="l" defTabSz="457171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26" indent="-228585" algn="l" defTabSz="457171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096" indent="-228585" algn="l" defTabSz="457171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66" indent="-228585" algn="l" defTabSz="457171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36" indent="-228585" algn="l" defTabSz="457171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07" indent="-228585" algn="l" defTabSz="457171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777" indent="-228585" algn="l" defTabSz="457171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47" indent="-228585" algn="l" defTabSz="457171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189" indent="-457189">
              <a:spcAft>
                <a:spcPts val="1100"/>
              </a:spcAft>
              <a:buFont typeface="Arial" charset="0"/>
              <a:buChar char="•"/>
            </a:pPr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Homework 5 (209) due on Wednesday 11:59 pm, Nov </a:t>
            </a:r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6</a:t>
            </a:r>
          </a:p>
          <a:p>
            <a:pPr marL="457189" indent="-457189">
              <a:spcAft>
                <a:spcPts val="1100"/>
              </a:spcAft>
              <a:buFont typeface="Arial" charset="0"/>
              <a:buChar char="•"/>
            </a:pPr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Advanced Section on Trees is on Wednesday  Nov 13</a:t>
            </a:r>
          </a:p>
          <a:p>
            <a:pPr marL="457189" indent="-457189">
              <a:spcAft>
                <a:spcPts val="1100"/>
              </a:spcAft>
              <a:buFont typeface="Arial" charset="0"/>
              <a:buChar char="•"/>
            </a:pPr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Finally</a:t>
            </a:r>
          </a:p>
          <a:p>
            <a:pPr marL="457189" indent="-457189">
              <a:spcAft>
                <a:spcPts val="1100"/>
              </a:spcAft>
              <a:buFont typeface="Arial" charset="0"/>
              <a:buChar char="•"/>
            </a:pPr>
            <a:endParaRPr lang="en-US" sz="28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33BD8E3E-02C2-A04A-ABCD-1382F18753BD}"/>
              </a:ext>
            </a:extLst>
          </p:cNvPr>
          <p:cNvSpPr txBox="1">
            <a:spLocks/>
          </p:cNvSpPr>
          <p:nvPr/>
        </p:nvSpPr>
        <p:spPr>
          <a:xfrm>
            <a:off x="2851121" y="580975"/>
            <a:ext cx="6698717" cy="704801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/>
          <a:lstStyle>
            <a:lvl1pPr algn="ctr" defTabSz="457171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chemeClr val="tx1"/>
                </a:solidFill>
                <a:latin typeface="Karla"/>
                <a:ea typeface="+mj-ea"/>
                <a:cs typeface="Karla"/>
              </a:defRPr>
            </a:lvl1pPr>
          </a:lstStyle>
          <a:p>
            <a:pPr fontAlgn="ctr"/>
            <a:r>
              <a:rPr lang="en-US" sz="4000" dirty="0">
                <a:solidFill>
                  <a:schemeClr val="bg2"/>
                </a:solidFill>
              </a:rPr>
              <a:t>ANNOUNCEMENTS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445933" y="3145846"/>
            <a:ext cx="6350000" cy="3568700"/>
            <a:chOff x="3445933" y="3145846"/>
            <a:chExt cx="6350000" cy="356870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45933" y="3145846"/>
              <a:ext cx="6350000" cy="3568700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/>
          </p:nvSpPr>
          <p:spPr>
            <a:xfrm rot="1608678">
              <a:off x="7287434" y="3729064"/>
              <a:ext cx="2277111" cy="1556655"/>
            </a:xfrm>
            <a:prstGeom prst="rect">
              <a:avLst/>
            </a:prstGeom>
            <a:solidFill>
              <a:srgbClr val="F7F8F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 smtClean="0">
                  <a:solidFill>
                    <a:sysClr val="windowText" lastClr="000000"/>
                  </a:solidFill>
                  <a:latin typeface="Comic Sans MS" charset="0"/>
                  <a:ea typeface="Comic Sans MS" charset="0"/>
                  <a:cs typeface="Comic Sans MS" charset="0"/>
                </a:rPr>
                <a:t>HW7</a:t>
              </a:r>
            </a:p>
            <a:p>
              <a:pPr algn="ctr"/>
              <a:r>
                <a:rPr lang="en-US" sz="3200" dirty="0">
                  <a:solidFill>
                    <a:sysClr val="windowText" lastClr="000000"/>
                  </a:solidFill>
                  <a:latin typeface="Comic Sans MS" charset="0"/>
                  <a:ea typeface="Comic Sans MS" charset="0"/>
                  <a:cs typeface="Comic Sans MS" charset="0"/>
                </a:rPr>
                <a:t>i</a:t>
              </a:r>
              <a:r>
                <a:rPr lang="en-US" sz="3200" dirty="0" smtClean="0">
                  <a:solidFill>
                    <a:sysClr val="windowText" lastClr="000000"/>
                  </a:solidFill>
                  <a:latin typeface="Comic Sans MS" charset="0"/>
                  <a:ea typeface="Comic Sans MS" charset="0"/>
                  <a:cs typeface="Comic Sans MS" charset="0"/>
                </a:rPr>
                <a:t>s near</a:t>
              </a:r>
              <a:endParaRPr lang="en-US" sz="3200" dirty="0">
                <a:solidFill>
                  <a:sysClr val="windowText" lastClr="000000"/>
                </a:solidFill>
                <a:latin typeface="Comic Sans MS" charset="0"/>
                <a:ea typeface="Comic Sans MS" charset="0"/>
                <a:cs typeface="Comic Sans MS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36989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Response</a:t>
            </a:r>
            <a:r>
              <a:rPr lang="en-US" dirty="0">
                <a:solidFill>
                  <a:srgbClr val="C00000"/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dirty="0"/>
              <a:t>vs. Predictor Variables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</p:nvPr>
        </p:nvGraphicFramePr>
        <p:xfrm>
          <a:off x="3171125" y="3168091"/>
          <a:ext cx="5769068" cy="219456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44226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4226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91634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68189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00000">
                <a:tc>
                  <a:txBody>
                    <a:bodyPr/>
                    <a:lstStyle/>
                    <a:p>
                      <a:r>
                        <a:rPr dirty="0">
                          <a:solidFill>
                            <a:srgbClr val="002060"/>
                          </a:solidFill>
                        </a:rPr>
                        <a:t>TV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>
                          <a:solidFill>
                            <a:srgbClr val="002060"/>
                          </a:solidFill>
                        </a:rPr>
                        <a:t>radio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dirty="0">
                          <a:solidFill>
                            <a:srgbClr val="002060"/>
                          </a:solidFill>
                        </a:rPr>
                        <a:t>newspaper</a:t>
                      </a:r>
                    </a:p>
                  </a:txBody>
                  <a:tcP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dirty="0"/>
                        <a:t>sales</a:t>
                      </a:r>
                      <a:endParaRPr b="0" dirty="0"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2">
                        <a:alpha val="63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00000">
                <a:tc>
                  <a:txBody>
                    <a:bodyPr/>
                    <a:lstStyle/>
                    <a:p>
                      <a:r>
                        <a:t>230.1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37.8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69.2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22.1</a:t>
                      </a:r>
                    </a:p>
                  </a:txBody>
                  <a:tcPr>
                    <a:solidFill>
                      <a:schemeClr val="accent2">
                        <a:alpha val="63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00000">
                <a:tc>
                  <a:txBody>
                    <a:bodyPr/>
                    <a:lstStyle/>
                    <a:p>
                      <a:r>
                        <a:t>44.5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39.3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45.1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dirty="0"/>
                        <a:t>10.4</a:t>
                      </a:r>
                    </a:p>
                  </a:txBody>
                  <a:tcPr>
                    <a:solidFill>
                      <a:schemeClr val="accent2">
                        <a:alpha val="63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00000">
                <a:tc>
                  <a:txBody>
                    <a:bodyPr/>
                    <a:lstStyle/>
                    <a:p>
                      <a:r>
                        <a:t>17.2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45.9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69.3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9.3</a:t>
                      </a:r>
                    </a:p>
                  </a:txBody>
                  <a:tcPr>
                    <a:solidFill>
                      <a:schemeClr val="accent2">
                        <a:alpha val="63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00000">
                <a:tc>
                  <a:txBody>
                    <a:bodyPr/>
                    <a:lstStyle/>
                    <a:p>
                      <a:r>
                        <a:t>151.5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41.3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58.5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18.5</a:t>
                      </a:r>
                    </a:p>
                  </a:txBody>
                  <a:tcPr>
                    <a:solidFill>
                      <a:schemeClr val="accent2">
                        <a:alpha val="63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00000">
                <a:tc>
                  <a:txBody>
                    <a:bodyPr/>
                    <a:lstStyle/>
                    <a:p>
                      <a:r>
                        <a:rPr dirty="0"/>
                        <a:t>180.8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10.8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58.4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dirty="0"/>
                        <a:t>12.9</a:t>
                      </a:r>
                    </a:p>
                  </a:txBody>
                  <a:tcPr>
                    <a:solidFill>
                      <a:schemeClr val="accent2">
                        <a:alpha val="63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20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9326248" y="1415568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endParaRPr lang="en-US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9" name="Rounded Rectangular Callout 8"/>
          <p:cNvSpPr/>
          <p:nvPr/>
        </p:nvSpPr>
        <p:spPr>
          <a:xfrm>
            <a:off x="8217562" y="1359195"/>
            <a:ext cx="2312895" cy="1470212"/>
          </a:xfrm>
          <a:prstGeom prst="wedgeRoundRectCallout">
            <a:avLst>
              <a:gd name="adj1" fmla="val -36037"/>
              <a:gd name="adj2" fmla="val 69309"/>
              <a:gd name="adj3" fmla="val 16667"/>
            </a:avLst>
          </a:prstGeom>
          <a:noFill/>
          <a:ln w="15875" cap="rnd" cmpd="thickThin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8238121" y="1461024"/>
            <a:ext cx="227177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US" b="1" i="1" dirty="0">
              <a:latin typeface="Karla" charset="0"/>
              <a:ea typeface="Karla" charset="0"/>
              <a:cs typeface="Karla" charset="0"/>
            </a:endParaRPr>
          </a:p>
          <a:p>
            <a:pPr algn="ctr"/>
            <a:r>
              <a:rPr lang="en-US" dirty="0">
                <a:latin typeface="Karla" charset="0"/>
                <a:ea typeface="Karla" charset="0"/>
                <a:cs typeface="Karla" charset="0"/>
              </a:rPr>
              <a:t>outcome</a:t>
            </a:r>
          </a:p>
          <a:p>
            <a:pPr algn="ctr"/>
            <a:r>
              <a:rPr lang="en-US" b="1" dirty="0">
                <a:solidFill>
                  <a:srgbClr val="C00000"/>
                </a:solidFill>
                <a:latin typeface="Karla" charset="0"/>
                <a:ea typeface="Karla" charset="0"/>
                <a:cs typeface="Karla" charset="0"/>
              </a:rPr>
              <a:t>response</a:t>
            </a:r>
            <a:r>
              <a:rPr lang="en-US" dirty="0">
                <a:solidFill>
                  <a:srgbClr val="C00000"/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dirty="0">
                <a:latin typeface="Karla" charset="0"/>
                <a:ea typeface="Karla" charset="0"/>
                <a:cs typeface="Karla" charset="0"/>
              </a:rPr>
              <a:t>variable</a:t>
            </a:r>
          </a:p>
          <a:p>
            <a:pPr algn="ctr"/>
            <a:r>
              <a:rPr lang="en-US" dirty="0">
                <a:latin typeface="Karla" charset="0"/>
                <a:ea typeface="Karla" charset="0"/>
                <a:cs typeface="Karla" charset="0"/>
              </a:rPr>
              <a:t>dependent variable</a:t>
            </a:r>
          </a:p>
          <a:p>
            <a:pPr algn="ctr"/>
            <a:endParaRPr lang="en-US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12" name="Rounded Rectangular Callout 11"/>
          <p:cNvSpPr/>
          <p:nvPr/>
        </p:nvSpPr>
        <p:spPr>
          <a:xfrm flipH="1">
            <a:off x="1502229" y="1017486"/>
            <a:ext cx="2532640" cy="1793570"/>
          </a:xfrm>
          <a:prstGeom prst="wedgeRoundRectCallout">
            <a:avLst>
              <a:gd name="adj1" fmla="val -53797"/>
              <a:gd name="adj2" fmla="val 70007"/>
              <a:gd name="adj3" fmla="val 16667"/>
            </a:avLst>
          </a:prstGeom>
          <a:noFill/>
          <a:ln w="15875" cap="rnd" cmpd="thickThin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1586228" y="1156745"/>
                <a:ext cx="2370263" cy="17980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</a:rPr>
                        <m:t>𝑋</m:t>
                      </m:r>
                      <m:r>
                        <a:rPr lang="en-US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,…,</m:t>
                      </m:r>
                      <m:sSub>
                        <m:sSubPr>
                          <m:ctrlPr>
                            <a:rPr lang="en-US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en-US" b="1" i="1" dirty="0">
                  <a:latin typeface="Karla" charset="0"/>
                  <a:ea typeface="Karla" charset="0"/>
                  <a:cs typeface="Karla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𝑗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𝑗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,…</m:t>
                      </m:r>
                      <m:r>
                        <a:rPr lang="en-US" b="0" i="1" smtClean="0">
                          <a:latin typeface="Cambria Math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charset="0"/>
                            </a:rPr>
                            <m:t>𝑗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,</m:t>
                      </m:r>
                      <m:r>
                        <a:rPr lang="en-US" b="0" i="1" smtClean="0">
                          <a:latin typeface="Cambria Math" charset="0"/>
                        </a:rPr>
                        <m:t>…,</m:t>
                      </m:r>
                      <m:sSub>
                        <m:sSubPr>
                          <m:ctrlPr>
                            <a:rPr lang="en-US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𝑛𝑗</m:t>
                          </m:r>
                        </m:sub>
                      </m:sSub>
                    </m:oMath>
                  </m:oMathPara>
                </a14:m>
                <a:endParaRPr lang="en-US" b="1" i="1" dirty="0">
                  <a:latin typeface="Karla" charset="0"/>
                  <a:ea typeface="Karla" charset="0"/>
                  <a:cs typeface="Karla" charset="0"/>
                </a:endParaRPr>
              </a:p>
              <a:p>
                <a:pPr algn="ctr"/>
                <a:r>
                  <a:rPr lang="en-US" b="1" dirty="0">
                    <a:solidFill>
                      <a:srgbClr val="C00000"/>
                    </a:solidFill>
                    <a:latin typeface="Karla" charset="0"/>
                    <a:ea typeface="Karla" charset="0"/>
                    <a:cs typeface="Karla" charset="0"/>
                  </a:rPr>
                  <a:t>predictors</a:t>
                </a:r>
              </a:p>
              <a:p>
                <a:pPr algn="ctr"/>
                <a:r>
                  <a:rPr lang="en-US" dirty="0">
                    <a:latin typeface="Karla" charset="0"/>
                    <a:ea typeface="Karla" charset="0"/>
                    <a:cs typeface="Karla" charset="0"/>
                  </a:rPr>
                  <a:t>features</a:t>
                </a:r>
              </a:p>
              <a:p>
                <a:pPr algn="ctr"/>
                <a:r>
                  <a:rPr lang="en-US" dirty="0">
                    <a:latin typeface="Karla" charset="0"/>
                    <a:ea typeface="Karla" charset="0"/>
                    <a:cs typeface="Karla" charset="0"/>
                  </a:rPr>
                  <a:t>covariates</a:t>
                </a:r>
              </a:p>
              <a:p>
                <a:pPr algn="ctr"/>
                <a:endParaRPr lang="en-US" dirty="0">
                  <a:latin typeface="Karla" charset="0"/>
                  <a:ea typeface="Karla" charset="0"/>
                  <a:cs typeface="Karla" charset="0"/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6228" y="1156745"/>
                <a:ext cx="2370263" cy="179805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Left Brace 2"/>
          <p:cNvSpPr/>
          <p:nvPr/>
        </p:nvSpPr>
        <p:spPr>
          <a:xfrm rot="16200000">
            <a:off x="5372964" y="3333750"/>
            <a:ext cx="368193" cy="4771872"/>
          </a:xfrm>
          <a:prstGeom prst="leftBrac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/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449169" y="5950420"/>
            <a:ext cx="21563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dirty="0">
                <a:latin typeface="Karla" charset="0"/>
                <a:ea typeface="Karla" charset="0"/>
                <a:cs typeface="Karla" charset="0"/>
              </a:rPr>
              <a:t>p</a:t>
            </a:r>
            <a:r>
              <a:rPr lang="en-US" sz="2800" dirty="0">
                <a:latin typeface="Karla" charset="0"/>
                <a:ea typeface="Karla" charset="0"/>
                <a:cs typeface="Karla" charset="0"/>
              </a:rPr>
              <a:t> predictors</a:t>
            </a:r>
          </a:p>
        </p:txBody>
      </p:sp>
      <p:sp>
        <p:nvSpPr>
          <p:cNvPr id="10" name="Left Brace 9"/>
          <p:cNvSpPr/>
          <p:nvPr/>
        </p:nvSpPr>
        <p:spPr>
          <a:xfrm>
            <a:off x="2606722" y="3589362"/>
            <a:ext cx="327547" cy="1705970"/>
          </a:xfrm>
          <a:prstGeom prst="leftBrac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 rot="16200000">
            <a:off x="759970" y="4180737"/>
            <a:ext cx="26965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>
                <a:latin typeface="Karla" charset="0"/>
                <a:ea typeface="Karla" charset="0"/>
                <a:cs typeface="Karla" charset="0"/>
              </a:rPr>
              <a:t>n</a:t>
            </a:r>
            <a:r>
              <a:rPr lang="en-US" sz="2800">
                <a:latin typeface="Karla" charset="0"/>
                <a:ea typeface="Karla" charset="0"/>
                <a:cs typeface="Karla" charset="0"/>
              </a:rPr>
              <a:t>  observations</a:t>
            </a:r>
            <a:endParaRPr lang="en-US" sz="2800" dirty="0">
              <a:latin typeface="Karla" charset="0"/>
              <a:ea typeface="Karla" charset="0"/>
              <a:cs typeface="Karla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8549052" y="1461024"/>
                <a:ext cx="1649914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𝑌</m:t>
                      </m:r>
                      <m:r>
                        <a:rPr lang="en-US" i="1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,…,</m:t>
                      </m:r>
                      <m:sSub>
                        <m:sSubPr>
                          <m:ctrlPr>
                            <a:rPr lang="en-US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9052" y="1461024"/>
                <a:ext cx="1649914" cy="369332"/>
              </a:xfrm>
              <a:prstGeom prst="rect">
                <a:avLst/>
              </a:prstGeom>
              <a:blipFill rotWithShape="0">
                <a:blip r:embed="rId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02337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Heart Data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2378236"/>
              </p:ext>
            </p:extLst>
          </p:nvPr>
        </p:nvGraphicFramePr>
        <p:xfrm>
          <a:off x="807967" y="2120095"/>
          <a:ext cx="11384033" cy="369467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80583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80583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39230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709455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512255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922846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841439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  <a:gridCol w="751205">
                  <a:extLst>
                    <a:ext uri="{9D8B030D-6E8A-4147-A177-3AD203B41FA5}">
                      <a16:colId xmlns:a16="http://schemas.microsoft.com/office/drawing/2014/main" xmlns="" val="20008"/>
                    </a:ext>
                  </a:extLst>
                </a:gridCol>
                <a:gridCol w="933768">
                  <a:extLst>
                    <a:ext uri="{9D8B030D-6E8A-4147-A177-3AD203B41FA5}">
                      <a16:colId xmlns:a16="http://schemas.microsoft.com/office/drawing/2014/main" xmlns="" val="20009"/>
                    </a:ext>
                  </a:extLst>
                </a:gridCol>
                <a:gridCol w="695643">
                  <a:extLst>
                    <a:ext uri="{9D8B030D-6E8A-4147-A177-3AD203B41FA5}">
                      <a16:colId xmlns:a16="http://schemas.microsoft.com/office/drawing/2014/main" xmlns="" val="20010"/>
                    </a:ext>
                  </a:extLst>
                </a:gridCol>
                <a:gridCol w="502212">
                  <a:extLst>
                    <a:ext uri="{9D8B030D-6E8A-4147-A177-3AD203B41FA5}">
                      <a16:colId xmlns:a16="http://schemas.microsoft.com/office/drawing/2014/main" xmlns="" val="20011"/>
                    </a:ext>
                  </a:extLst>
                </a:gridCol>
                <a:gridCol w="1088517">
                  <a:extLst>
                    <a:ext uri="{9D8B030D-6E8A-4147-A177-3AD203B41FA5}">
                      <a16:colId xmlns:a16="http://schemas.microsoft.com/office/drawing/2014/main" xmlns="" val="20012"/>
                    </a:ext>
                  </a:extLst>
                </a:gridCol>
                <a:gridCol w="609918">
                  <a:extLst>
                    <a:ext uri="{9D8B030D-6E8A-4147-A177-3AD203B41FA5}">
                      <a16:colId xmlns:a16="http://schemas.microsoft.com/office/drawing/2014/main" xmlns="" val="20013"/>
                    </a:ext>
                  </a:extLst>
                </a:gridCol>
              </a:tblGrid>
              <a:tr h="494270">
                <a:tc>
                  <a:txBody>
                    <a:bodyPr/>
                    <a:lstStyle/>
                    <a:p>
                      <a:r>
                        <a:rPr sz="1600" dirty="0">
                          <a:solidFill>
                            <a:srgbClr val="002060"/>
                          </a:solidFill>
                        </a:rPr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 dirty="0">
                          <a:solidFill>
                            <a:srgbClr val="002060"/>
                          </a:solidFill>
                        </a:rPr>
                        <a:t>Sex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 dirty="0">
                          <a:solidFill>
                            <a:srgbClr val="002060"/>
                          </a:solidFill>
                        </a:rPr>
                        <a:t>ChestPain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 dirty="0">
                          <a:solidFill>
                            <a:srgbClr val="002060"/>
                          </a:solidFill>
                        </a:rPr>
                        <a:t>RestBP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 dirty="0">
                          <a:solidFill>
                            <a:srgbClr val="002060"/>
                          </a:solidFill>
                        </a:rPr>
                        <a:t>Chol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>
                          <a:solidFill>
                            <a:srgbClr val="002060"/>
                          </a:solidFill>
                        </a:rPr>
                        <a:t>Fbs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>
                          <a:solidFill>
                            <a:srgbClr val="002060"/>
                          </a:solidFill>
                        </a:rPr>
                        <a:t>RestECG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 dirty="0">
                          <a:solidFill>
                            <a:srgbClr val="002060"/>
                          </a:solidFill>
                        </a:rPr>
                        <a:t>MaxHR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 dirty="0">
                          <a:solidFill>
                            <a:srgbClr val="002060"/>
                          </a:solidFill>
                        </a:rPr>
                        <a:t>ExAng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 dirty="0">
                          <a:solidFill>
                            <a:srgbClr val="002060"/>
                          </a:solidFill>
                        </a:rPr>
                        <a:t>Oldpeak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 dirty="0">
                          <a:solidFill>
                            <a:srgbClr val="002060"/>
                          </a:solidFill>
                        </a:rPr>
                        <a:t>Slope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 dirty="0">
                          <a:solidFill>
                            <a:srgbClr val="002060"/>
                          </a:solidFill>
                        </a:rPr>
                        <a:t>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 dirty="0">
                          <a:solidFill>
                            <a:srgbClr val="002060"/>
                          </a:solidFill>
                        </a:rPr>
                        <a:t>Thal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 dirty="0"/>
                        <a:t>AHD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47129">
                <a:tc>
                  <a:txBody>
                    <a:bodyPr/>
                    <a:lstStyle/>
                    <a:p>
                      <a:r>
                        <a:rPr sz="1800" dirty="0"/>
                        <a:t>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 dirty="0"/>
                        <a:t>typical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145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233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150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 dirty="0"/>
                        <a:t>2.3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 dirty="0"/>
                        <a:t>0.0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 dirty="0"/>
                        <a:t>fixed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No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99758">
                <a:tc>
                  <a:txBody>
                    <a:bodyPr/>
                    <a:lstStyle/>
                    <a:p>
                      <a:r>
                        <a:rPr sz="1800"/>
                        <a:t>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/>
                        <a:t>asymptomatic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 dirty="0"/>
                        <a:t>160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 dirty="0"/>
                        <a:t>286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108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3.0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/>
                        <a:t>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Yes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42551">
                <a:tc>
                  <a:txBody>
                    <a:bodyPr/>
                    <a:lstStyle/>
                    <a:p>
                      <a:r>
                        <a:rPr sz="1800"/>
                        <a:t>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/>
                        <a:t>asymptomatic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120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229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129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2.6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 dirty="0"/>
                        <a:t>2.0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/>
                        <a:t>reversable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Yes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17838">
                <a:tc>
                  <a:txBody>
                    <a:bodyPr/>
                    <a:lstStyle/>
                    <a:p>
                      <a:r>
                        <a:rPr sz="1800"/>
                        <a:t>37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/>
                        <a:t>nonanginal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130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250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187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3.5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0.0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/>
                        <a:t>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No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593124">
                <a:tc>
                  <a:txBody>
                    <a:bodyPr/>
                    <a:lstStyle/>
                    <a:p>
                      <a:r>
                        <a:rPr sz="1800" dirty="0"/>
                        <a:t>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 dirty="0"/>
                        <a:t>nontypical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130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204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172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1.4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 dirty="0"/>
                        <a:t>0.0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 dirty="0"/>
                        <a:t>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 dirty="0"/>
                        <a:t>No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5" name="Rounded Rectangular Callout 4"/>
          <p:cNvSpPr/>
          <p:nvPr/>
        </p:nvSpPr>
        <p:spPr>
          <a:xfrm>
            <a:off x="8168135" y="939355"/>
            <a:ext cx="2312895" cy="887219"/>
          </a:xfrm>
          <a:prstGeom prst="wedgeRoundRectCallout">
            <a:avLst>
              <a:gd name="adj1" fmla="val 106090"/>
              <a:gd name="adj2" fmla="val 71835"/>
              <a:gd name="adj3" fmla="val 16667"/>
            </a:avLst>
          </a:prstGeom>
          <a:noFill/>
          <a:ln w="15875" cap="rnd" cmpd="thickThin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8189495" y="779535"/>
            <a:ext cx="22701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US" b="1" i="1" dirty="0">
              <a:latin typeface="Karla" charset="0"/>
              <a:ea typeface="Karla" charset="0"/>
              <a:cs typeface="Karla" charset="0"/>
            </a:endParaRPr>
          </a:p>
          <a:p>
            <a:pPr algn="ctr"/>
            <a:r>
              <a:rPr lang="en-US" b="1" dirty="0">
                <a:solidFill>
                  <a:srgbClr val="C00000"/>
                </a:solidFill>
                <a:latin typeface="Karla" charset="0"/>
                <a:ea typeface="Karla" charset="0"/>
                <a:cs typeface="Karla" charset="0"/>
              </a:rPr>
              <a:t>response</a:t>
            </a:r>
            <a:r>
              <a:rPr lang="en-US" dirty="0">
                <a:solidFill>
                  <a:srgbClr val="C00000"/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dirty="0">
                <a:latin typeface="Karla" charset="0"/>
                <a:ea typeface="Karla" charset="0"/>
                <a:cs typeface="Karla" charset="0"/>
              </a:rPr>
              <a:t>variable </a:t>
            </a:r>
            <a:r>
              <a:rPr lang="en-US" b="1" i="1" dirty="0">
                <a:latin typeface="Karla" charset="0"/>
                <a:ea typeface="Karla" charset="0"/>
                <a:cs typeface="Karla" charset="0"/>
              </a:rPr>
              <a:t>Y</a:t>
            </a:r>
          </a:p>
          <a:p>
            <a:pPr algn="ctr"/>
            <a:r>
              <a:rPr lang="en-US" dirty="0">
                <a:latin typeface="Karla" charset="0"/>
                <a:ea typeface="Karla" charset="0"/>
                <a:cs typeface="Karla" charset="0"/>
              </a:rPr>
              <a:t>is Yes/No</a:t>
            </a:r>
          </a:p>
        </p:txBody>
      </p:sp>
    </p:spTree>
    <p:extLst>
      <p:ext uri="{BB962C8B-B14F-4D97-AF65-F5344CB8AC3E}">
        <p14:creationId xmlns:p14="http://schemas.microsoft.com/office/powerpoint/2010/main" val="1958929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Heart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7270" y="1177758"/>
            <a:ext cx="10327008" cy="2111143"/>
          </a:xfrm>
        </p:spPr>
        <p:txBody>
          <a:bodyPr/>
          <a:lstStyle/>
          <a:p>
            <a:r>
              <a:rPr lang="en-US" sz="2400" dirty="0"/>
              <a:t>These data contain a binary outcome HD for 303 patients who presented with chest pain. An outcome value of:</a:t>
            </a:r>
          </a:p>
          <a:p>
            <a:pPr marL="1087438" indent="-342900">
              <a:buFont typeface="Arial" charset="0"/>
              <a:buChar char="•"/>
            </a:pPr>
            <a:r>
              <a:rPr lang="en-US" sz="2400" b="1" i="1" dirty="0"/>
              <a:t>Yes</a:t>
            </a:r>
            <a:r>
              <a:rPr lang="en-US" sz="2400" dirty="0"/>
              <a:t> indicates the presence of heart disease based on an angiographic test, </a:t>
            </a:r>
          </a:p>
          <a:p>
            <a:pPr marL="1087438" indent="-342900">
              <a:buFont typeface="Arial" charset="0"/>
              <a:buChar char="•"/>
            </a:pPr>
            <a:r>
              <a:rPr lang="en-US" sz="2400" b="1" i="1" dirty="0"/>
              <a:t>No</a:t>
            </a:r>
            <a:r>
              <a:rPr lang="en-US" sz="2400" dirty="0"/>
              <a:t> means no heart disease. </a:t>
            </a:r>
          </a:p>
          <a:p>
            <a:r>
              <a:rPr lang="en-US" sz="2400" dirty="0"/>
              <a:t>There are 13 predictors including:</a:t>
            </a:r>
          </a:p>
          <a:p>
            <a:pPr marL="800100" indent="344488">
              <a:buFont typeface="Arial" charset="0"/>
              <a:buChar char="•"/>
            </a:pPr>
            <a:r>
              <a:rPr lang="en-US" sz="2400" dirty="0"/>
              <a:t>Age</a:t>
            </a:r>
          </a:p>
          <a:p>
            <a:pPr marL="800100" indent="344488">
              <a:buFont typeface="Arial" charset="0"/>
              <a:buChar char="•"/>
            </a:pPr>
            <a:r>
              <a:rPr lang="en-US" sz="2400" dirty="0"/>
              <a:t>Sex</a:t>
            </a:r>
          </a:p>
          <a:p>
            <a:pPr marL="800100" indent="344488">
              <a:buFont typeface="Arial" charset="0"/>
              <a:buChar char="•"/>
            </a:pPr>
            <a:r>
              <a:rPr lang="en-US" sz="2400" dirty="0" err="1"/>
              <a:t>Chol</a:t>
            </a:r>
            <a:r>
              <a:rPr lang="en-US" sz="2400" dirty="0"/>
              <a:t> (a cholesterol measurement), </a:t>
            </a:r>
          </a:p>
          <a:p>
            <a:pPr marL="800100" indent="344488">
              <a:buFont typeface="Arial" charset="0"/>
              <a:buChar char="•"/>
            </a:pPr>
            <a:r>
              <a:rPr lang="en-US" sz="2400" dirty="0" err="1"/>
              <a:t>MaxHR</a:t>
            </a:r>
            <a:r>
              <a:rPr lang="en-US" sz="2400" dirty="0"/>
              <a:t> </a:t>
            </a:r>
          </a:p>
          <a:p>
            <a:pPr marL="800100" indent="344488">
              <a:buFont typeface="Arial" charset="0"/>
              <a:buChar char="•"/>
            </a:pPr>
            <a:r>
              <a:rPr lang="en-US" sz="2400" dirty="0" err="1"/>
              <a:t>RestBP</a:t>
            </a:r>
            <a:endParaRPr lang="en-US" sz="2400" dirty="0"/>
          </a:p>
          <a:p>
            <a:pPr marL="800100"/>
            <a:r>
              <a:rPr lang="en-US" sz="2400" dirty="0"/>
              <a:t>and other heart and lung function measurements. </a:t>
            </a:r>
          </a:p>
        </p:txBody>
      </p:sp>
    </p:spTree>
    <p:extLst>
      <p:ext uri="{BB962C8B-B14F-4D97-AF65-F5344CB8AC3E}">
        <p14:creationId xmlns:p14="http://schemas.microsoft.com/office/powerpoint/2010/main" val="1038514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Logistic Regression addresses the problem of estimating a probability,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𝑦</m:t>
                        </m:r>
                        <m:r>
                          <a:rPr lang="en-US" i="1">
                            <a:latin typeface="Cambria Math" charset="0"/>
                          </a:rPr>
                          <m:t>=1</m:t>
                        </m:r>
                      </m:e>
                    </m:d>
                  </m:oMath>
                </a14:m>
                <a:r>
                  <a:rPr lang="en-US" dirty="0"/>
                  <a:t>, given an input </a:t>
                </a:r>
                <a:r>
                  <a:rPr lang="en-US" i="1" dirty="0">
                    <a:latin typeface="Cambria Math" charset="0"/>
                    <a:ea typeface="Cambria Math" charset="0"/>
                    <a:cs typeface="Cambria Math" charset="0"/>
                  </a:rPr>
                  <a:t>X</a:t>
                </a:r>
                <a:r>
                  <a:rPr lang="en-US" dirty="0"/>
                  <a:t>. The logistic regression model uses a function, called the </a:t>
                </a:r>
                <a:r>
                  <a:rPr lang="en-US" b="1" i="1" dirty="0"/>
                  <a:t>logistic </a:t>
                </a:r>
                <a:r>
                  <a:rPr lang="en-US" dirty="0"/>
                  <a:t>function, to model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𝑦</m:t>
                        </m:r>
                        <m:r>
                          <a:rPr lang="en-US" i="1">
                            <a:latin typeface="Cambria Math" charset="0"/>
                          </a:rPr>
                          <m:t>=1</m:t>
                        </m:r>
                      </m:e>
                    </m:d>
                  </m:oMath>
                </a14:m>
                <a:r>
                  <a:rPr lang="en-US" dirty="0"/>
                  <a:t>: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45" t="-2305" r="-13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5771" y="3971073"/>
            <a:ext cx="8636000" cy="107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844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Heart Data: logistic estimation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We'd like to predict whether or not a person has a heart disease. And we'd like to make this prediction, for now, just based on the </a:t>
            </a:r>
            <a:r>
              <a:rPr lang="en-US" sz="2400" dirty="0" err="1"/>
              <a:t>MaxHR</a:t>
            </a:r>
            <a:r>
              <a:rPr lang="en-US" sz="2400" dirty="0"/>
              <a:t>.</a:t>
            </a:r>
          </a:p>
          <a:p>
            <a:endParaRPr lang="en-US" sz="2400" dirty="0"/>
          </a:p>
          <a:p>
            <a:r>
              <a:rPr lang="en-US" sz="2400" dirty="0"/>
              <a:t>	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3719" y="2736274"/>
            <a:ext cx="5486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056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3415" y="1177758"/>
                <a:ext cx="10574814" cy="2111143"/>
              </a:xfrm>
            </p:spPr>
            <p:txBody>
              <a:bodyPr/>
              <a:lstStyle/>
              <a:p>
                <a:pPr>
                  <a:spcAft>
                    <a:spcPts val="1200"/>
                  </a:spcAft>
                </a:pPr>
                <a:r>
                  <a:rPr lang="en-US" sz="2400" dirty="0"/>
                  <a:t>As a result the model will predict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charset="0"/>
                          </a:rPr>
                          <m:t>𝑦</m:t>
                        </m:r>
                        <m:r>
                          <a:rPr lang="en-US" sz="2400" i="1">
                            <a:latin typeface="Cambria Math" charset="0"/>
                          </a:rPr>
                          <m:t>=1</m:t>
                        </m:r>
                      </m:e>
                    </m:d>
                  </m:oMath>
                </a14:m>
                <a:r>
                  <a:rPr lang="en-US" sz="2400" dirty="0"/>
                  <a:t> with an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𝑆</m:t>
                    </m:r>
                  </m:oMath>
                </a14:m>
                <a:r>
                  <a:rPr lang="en-US" sz="2400" dirty="0"/>
                  <a:t>-shaped curve, which is the general shape of the logistic function. </a:t>
                </a:r>
              </a:p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/>
                  <a:t> shifts the curve right or left by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c</m:t>
                    </m:r>
                    <m: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=−</m:t>
                    </m:r>
                    <m:f>
                      <m:fPr>
                        <m:ctrlP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400" dirty="0"/>
                  <a:t>.</a:t>
                </a:r>
              </a:p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sz="2400" dirty="0"/>
                  <a:t>controls how steep the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𝑆</m:t>
                    </m:r>
                  </m:oMath>
                </a14:m>
                <a:r>
                  <a:rPr lang="en-US" sz="2400" dirty="0"/>
                  <a:t>-shaped curve is</a:t>
                </a:r>
                <a:r>
                  <a:rPr lang="en-US" dirty="0"/>
                  <a:t> distance from ½ to ~1 or ½ to ~0 to ½ is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 </a:t>
                </a:r>
                <a:endParaRPr lang="en-US" sz="2400" dirty="0"/>
              </a:p>
              <a:p>
                <a:pPr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Aft>
                    <a:spcPts val="1200"/>
                  </a:spcAft>
                </a:pPr>
                <a:r>
                  <a:rPr lang="en-US" sz="2400" dirty="0"/>
                  <a:t>Note: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sz="2400" dirty="0"/>
                  <a:t>is positive, then the predicted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charset="0"/>
                          </a:rPr>
                          <m:t>𝑦</m:t>
                        </m:r>
                        <m:r>
                          <a:rPr lang="en-US" sz="2400" i="1">
                            <a:latin typeface="Cambria Math" charset="0"/>
                          </a:rPr>
                          <m:t>=1</m:t>
                        </m:r>
                      </m:e>
                    </m:d>
                    <m:r>
                      <a:rPr lang="en-US" sz="2400" i="1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2400" dirty="0"/>
                  <a:t>goes from zero for small values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𝑋</m:t>
                    </m:r>
                    <m:r>
                      <a:rPr lang="en-US" sz="2400" i="1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2400" dirty="0"/>
                  <a:t>to one for large values of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𝑋</m:t>
                    </m:r>
                  </m:oMath>
                </a14:m>
                <a:r>
                  <a:rPr lang="en-US" sz="2400" dirty="0"/>
                  <a:t> and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sz="2400" dirty="0"/>
                  <a:t>is negative, then has the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charset="0"/>
                          </a:rPr>
                          <m:t>𝑦</m:t>
                        </m:r>
                        <m:r>
                          <a:rPr lang="en-US" sz="2400" i="1">
                            <a:latin typeface="Cambria Math" charset="0"/>
                          </a:rPr>
                          <m:t>=1</m:t>
                        </m:r>
                      </m:e>
                    </m:d>
                    <m:r>
                      <a:rPr lang="en-US" sz="2400" i="1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2400" dirty="0"/>
                  <a:t>opposite association.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415" y="1177758"/>
                <a:ext cx="10574814" cy="2111143"/>
              </a:xfrm>
              <a:blipFill rotWithShape="0">
                <a:blip r:embed="rId2"/>
                <a:stretch>
                  <a:fillRect l="-923" t="-2305" r="-577" b="-1530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709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948069" y="983807"/>
            <a:ext cx="8521148" cy="5593231"/>
            <a:chOff x="1364974" y="600169"/>
            <a:chExt cx="9692948" cy="6362394"/>
          </a:xfrm>
        </p:grpSpPr>
        <p:grpSp>
          <p:nvGrpSpPr>
            <p:cNvPr id="16" name="Group 15"/>
            <p:cNvGrpSpPr/>
            <p:nvPr/>
          </p:nvGrpSpPr>
          <p:grpSpPr>
            <a:xfrm>
              <a:off x="1364974" y="600169"/>
              <a:ext cx="9692948" cy="6362394"/>
              <a:chOff x="283904" y="2040834"/>
              <a:chExt cx="10694505" cy="7129670"/>
            </a:xfrm>
          </p:grpSpPr>
          <p:grpSp>
            <p:nvGrpSpPr>
              <p:cNvPr id="14" name="Group 13"/>
              <p:cNvGrpSpPr/>
              <p:nvPr/>
            </p:nvGrpSpPr>
            <p:grpSpPr>
              <a:xfrm>
                <a:off x="283904" y="2040834"/>
                <a:ext cx="10694505" cy="7129670"/>
                <a:chOff x="2332382" y="1411694"/>
                <a:chExt cx="7026459" cy="4684306"/>
              </a:xfrm>
            </p:grpSpPr>
            <p:pic>
              <p:nvPicPr>
                <p:cNvPr id="5" name="Picture 4"/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332382" y="1411694"/>
                  <a:ext cx="7026459" cy="4684306"/>
                </a:xfrm>
                <a:prstGeom prst="rect">
                  <a:avLst/>
                </a:prstGeom>
              </p:spPr>
            </p:pic>
            <p:cxnSp>
              <p:nvCxnSpPr>
                <p:cNvPr id="9" name="Straight Arrow Connector 8"/>
                <p:cNvCxnSpPr/>
                <p:nvPr/>
              </p:nvCxnSpPr>
              <p:spPr>
                <a:xfrm>
                  <a:off x="5526892" y="2994991"/>
                  <a:ext cx="773850" cy="0"/>
                </a:xfrm>
                <a:prstGeom prst="straightConnector1">
                  <a:avLst/>
                </a:prstGeom>
                <a:ln>
                  <a:solidFill>
                    <a:schemeClr val="accent2">
                      <a:lumMod val="75000"/>
                    </a:schemeClr>
                  </a:solidFill>
                  <a:headEnd type="triangle"/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TextBox 6"/>
                  <p:cNvSpPr txBox="1"/>
                  <p:nvPr/>
                </p:nvSpPr>
                <p:spPr>
                  <a:xfrm>
                    <a:off x="4902287" y="3589051"/>
                    <a:ext cx="1457738" cy="74518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0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7" name="TextBox 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902287" y="3589051"/>
                    <a:ext cx="1457738" cy="745185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 b="-520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7" name="Straight Arrow Connector 16"/>
            <p:cNvCxnSpPr/>
            <p:nvPr/>
          </p:nvCxnSpPr>
          <p:spPr>
            <a:xfrm flipV="1">
              <a:off x="6812794" y="1205948"/>
              <a:ext cx="1151763" cy="833"/>
            </a:xfrm>
            <a:prstGeom prst="straightConnector1">
              <a:avLst/>
            </a:prstGeom>
            <a:ln>
              <a:solidFill>
                <a:schemeClr val="accent2">
                  <a:lumMod val="75000"/>
                </a:schemeClr>
              </a:solidFill>
              <a:headEnd type="triangl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6582943" y="1065413"/>
                <a:ext cx="132121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2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2943" y="1065413"/>
                <a:ext cx="1321219" cy="369332"/>
              </a:xfrm>
              <a:prstGeom prst="rect">
                <a:avLst/>
              </a:prstGeom>
              <a:blipFill rotWithShape="0"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Arc 20"/>
          <p:cNvSpPr/>
          <p:nvPr/>
        </p:nvSpPr>
        <p:spPr>
          <a:xfrm rot="1016666">
            <a:off x="6679097" y="3154016"/>
            <a:ext cx="516835" cy="530087"/>
          </a:xfrm>
          <a:prstGeom prst="arc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6763795" y="2874321"/>
                <a:ext cx="1321219" cy="6165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3795" y="2874321"/>
                <a:ext cx="1321219" cy="616515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12573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5886" y="1187137"/>
            <a:ext cx="4240800" cy="750671"/>
          </a:xfrm>
          <a:prstGeom prst="rect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  <a:effectLst/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4952" y="2249554"/>
            <a:ext cx="6515098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969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5886" y="1187137"/>
            <a:ext cx="4240800" cy="750671"/>
          </a:xfrm>
          <a:prstGeom prst="rect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  <a:effectLst/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4952" y="2249424"/>
            <a:ext cx="6515101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872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Estimating the coefficients for Logistic Regression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71812" y="1133409"/>
            <a:ext cx="768511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Find the coefficients that minimize the loss function</a:t>
            </a:r>
          </a:p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2724692" y="1739119"/>
                <a:ext cx="6674263" cy="9885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ℒ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=−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[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func>
                                <m:funcPr>
                                  <m:ctrlPr>
                                    <a:rPr lang="en-US" sz="24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lang="en-US" sz="24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(1−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)]</m:t>
                                  </m:r>
                                </m:e>
                              </m:func>
                            </m:e>
                          </m:func>
                        </m:e>
                      </m:nary>
                    </m:oMath>
                  </m:oMathPara>
                </a14:m>
                <a:endPara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4692" y="1739119"/>
                <a:ext cx="6674263" cy="98854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1875" y="2727659"/>
            <a:ext cx="6224906" cy="4149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586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983807"/>
            <a:ext cx="10327008" cy="2111143"/>
          </a:xfrm>
        </p:spPr>
        <p:txBody>
          <a:bodyPr/>
          <a:lstStyle/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 smtClean="0"/>
              <a:t>Introduction </a:t>
            </a:r>
            <a:r>
              <a:rPr lang="en-US" dirty="0"/>
              <a:t>to Artificial Neural Networks 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/>
              <a:t>Review of Classification and Logistic Regression 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/>
              <a:t>Single Neuron Network (‘Perceptron’) </a:t>
            </a:r>
            <a:endParaRPr lang="en-US" dirty="0" smtClean="0"/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 smtClean="0"/>
              <a:t>Multi-Layer Perceptron (MLP)</a:t>
            </a:r>
            <a:r>
              <a:rPr lang="en-US" dirty="0" smtClean="0"/>
              <a:t> 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6AAA-7C75-FB4B-8EA1-06B22787237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294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2460369-9B47-C84F-94BA-FDE43CD1C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Need for Non-Linearity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xmlns="" id="{B4689C8C-ED69-B245-848E-44DCFE7529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18545" y="899143"/>
            <a:ext cx="7319130" cy="4391479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B2CD24FF-3A1C-DA4A-928C-609D63DE4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6AAA-7C75-FB4B-8EA1-06B22787237D}" type="slidenum">
              <a:rPr lang="en-US" smtClean="0"/>
              <a:t>30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DE0654C8-A7A2-724E-9438-47DAC43C78E5}"/>
              </a:ext>
            </a:extLst>
          </p:cNvPr>
          <p:cNvSpPr txBox="1"/>
          <p:nvPr/>
        </p:nvSpPr>
        <p:spPr>
          <a:xfrm>
            <a:off x="2986167" y="4950863"/>
            <a:ext cx="60515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</a:rPr>
              <a:t>Without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</a:rPr>
              <a:t>augmenting the features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</a:rPr>
              <a:t> (i.e. without adding X1</a:t>
            </a:r>
            <a:r>
              <a:rPr lang="en-US" baseline="300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</a:rPr>
              <a:t>2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</a:rPr>
              <a:t> or X2</a:t>
            </a:r>
            <a:r>
              <a:rPr lang="en-US" baseline="300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</a:rPr>
              <a:t>2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</a:rPr>
              <a:t> non-linear features),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</a:rPr>
              <a:t>Logistic Regression is incapable of modeling the correct decision boundary.</a:t>
            </a:r>
          </a:p>
        </p:txBody>
      </p:sp>
    </p:spTree>
    <p:extLst>
      <p:ext uri="{BB962C8B-B14F-4D97-AF65-F5344CB8AC3E}">
        <p14:creationId xmlns:p14="http://schemas.microsoft.com/office/powerpoint/2010/main" val="318383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8446830-CA25-094C-9148-CC0B99212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Networks to The Rescue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xmlns="" id="{DBA17985-4E01-A449-884D-DBE2DDFADA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73189" y="983807"/>
            <a:ext cx="7548870" cy="4529322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35CCC969-A428-DA47-B287-6CE9401C5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6AAA-7C75-FB4B-8EA1-06B22787237D}" type="slidenum">
              <a:rPr lang="en-US" smtClean="0"/>
              <a:t>31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C7C20BD3-C556-0747-AF00-182067D8CCBA}"/>
              </a:ext>
            </a:extLst>
          </p:cNvPr>
          <p:cNvSpPr txBox="1"/>
          <p:nvPr/>
        </p:nvSpPr>
        <p:spPr>
          <a:xfrm>
            <a:off x="3070246" y="5227862"/>
            <a:ext cx="60515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</a:rPr>
              <a:t>A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</a:rPr>
              <a:t>neural network is a powerful non-linear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</a:rPr>
              <a:t> model that can easily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</a:rPr>
              <a:t>model the non-linear decision boundary correctly.</a:t>
            </a:r>
          </a:p>
        </p:txBody>
      </p:sp>
    </p:spTree>
    <p:extLst>
      <p:ext uri="{BB962C8B-B14F-4D97-AF65-F5344CB8AC3E}">
        <p14:creationId xmlns:p14="http://schemas.microsoft.com/office/powerpoint/2010/main" val="2177178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712AFC6-8032-B342-9285-A27D332A05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Representation Matters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xmlns="" id="{8937C19A-629D-C74D-9A76-D1D621732E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86933" y="983807"/>
            <a:ext cx="9618134" cy="404646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166F874D-171C-5445-B6F6-FAB88B0332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6AAA-7C75-FB4B-8EA1-06B22787237D}" type="slidenum">
              <a:rPr lang="en-US" smtClean="0"/>
              <a:t>32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7566B781-2025-0A45-8A51-B8E5C279C9B2}"/>
              </a:ext>
            </a:extLst>
          </p:cNvPr>
          <p:cNvSpPr txBox="1"/>
          <p:nvPr/>
        </p:nvSpPr>
        <p:spPr>
          <a:xfrm>
            <a:off x="1236132" y="4950863"/>
            <a:ext cx="98890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</a:rPr>
              <a:t>Neural networks can </a:t>
            </a: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</a:rPr>
              <a:t>learn useful representations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</a:rPr>
              <a:t> for the problem. This is another reason why they can be so powerful!</a:t>
            </a:r>
            <a:endParaRPr 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4800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6AAA-7C75-FB4B-8EA1-06B22787237D}" type="slidenum">
              <a:rPr lang="en-US" smtClean="0"/>
              <a:t>33</a:t>
            </a:fld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833415" y="983807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 smtClean="0"/>
              <a:t>Introduction to Artificial Neural Networks 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 smtClean="0"/>
              <a:t>Review of Classification and Logistic Regression 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b="1" dirty="0" smtClean="0"/>
              <a:t>Single Neuron Network (‘Perceptron’)  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/>
              <a:t>Multi-Layer Perceptron (MLP) 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2590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802" y="216531"/>
            <a:ext cx="11493416" cy="767276"/>
          </a:xfrm>
        </p:spPr>
        <p:txBody>
          <a:bodyPr/>
          <a:lstStyle/>
          <a:p>
            <a:r>
              <a:rPr lang="en-US" dirty="0"/>
              <a:t>Logistic Regression Revisited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475785" y="6387548"/>
            <a:ext cx="2844800" cy="365125"/>
          </a:xfrm>
        </p:spPr>
        <p:txBody>
          <a:bodyPr/>
          <a:lstStyle/>
          <a:p>
            <a:fld id="{74FD6AAA-7C75-FB4B-8EA1-06B22787237D}" type="slidenum">
              <a:rPr lang="en-US" smtClean="0"/>
              <a:t>34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-14994" y="1757342"/>
                <a:ext cx="43338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4994" y="1757342"/>
                <a:ext cx="433387" cy="369332"/>
              </a:xfrm>
              <a:prstGeom prst="rect">
                <a:avLst/>
              </a:prstGeom>
              <a:blipFill rotWithShape="0">
                <a:blip r:embed="rId2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1" name="Group 80"/>
          <p:cNvGrpSpPr/>
          <p:nvPr/>
        </p:nvGrpSpPr>
        <p:grpSpPr>
          <a:xfrm>
            <a:off x="418393" y="1439178"/>
            <a:ext cx="3406743" cy="1005840"/>
            <a:chOff x="511157" y="1439178"/>
            <a:chExt cx="3406743" cy="1005840"/>
          </a:xfrm>
        </p:grpSpPr>
        <p:sp>
          <p:nvSpPr>
            <p:cNvPr id="5" name="Rectangle 4"/>
            <p:cNvSpPr/>
            <p:nvPr/>
          </p:nvSpPr>
          <p:spPr>
            <a:xfrm>
              <a:off x="926320" y="1439178"/>
              <a:ext cx="1005840" cy="10058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Affine</a:t>
              </a:r>
            </a:p>
          </p:txBody>
        </p:sp>
        <p:cxnSp>
          <p:nvCxnSpPr>
            <p:cNvPr id="8" name="Straight Arrow Connector 7"/>
            <p:cNvCxnSpPr/>
            <p:nvPr/>
          </p:nvCxnSpPr>
          <p:spPr>
            <a:xfrm>
              <a:off x="511157" y="1961006"/>
              <a:ext cx="347196" cy="0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/>
                <p:cNvSpPr txBox="1"/>
                <p:nvPr/>
              </p:nvSpPr>
              <p:spPr>
                <a:xfrm>
                  <a:off x="2245647" y="1733764"/>
                  <a:ext cx="167225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" name="TextBox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45647" y="1733764"/>
                  <a:ext cx="1672253" cy="369332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" name="Straight Arrow Connector 11"/>
            <p:cNvCxnSpPr/>
            <p:nvPr/>
          </p:nvCxnSpPr>
          <p:spPr>
            <a:xfrm flipV="1">
              <a:off x="2039979" y="1949319"/>
              <a:ext cx="255532" cy="4541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/>
          <p:cNvGrpSpPr/>
          <p:nvPr/>
        </p:nvGrpSpPr>
        <p:grpSpPr>
          <a:xfrm>
            <a:off x="3804216" y="1458086"/>
            <a:ext cx="3585998" cy="1005840"/>
            <a:chOff x="3896980" y="1458086"/>
            <a:chExt cx="3585998" cy="1005840"/>
          </a:xfrm>
        </p:grpSpPr>
        <p:sp>
          <p:nvSpPr>
            <p:cNvPr id="13" name="Rectangle 12"/>
            <p:cNvSpPr/>
            <p:nvPr/>
          </p:nvSpPr>
          <p:spPr>
            <a:xfrm>
              <a:off x="4186908" y="1458086"/>
              <a:ext cx="1132369" cy="10058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Activation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/>
                <p:cNvSpPr txBox="1"/>
                <p:nvPr/>
              </p:nvSpPr>
              <p:spPr>
                <a:xfrm>
                  <a:off x="5237466" y="1594367"/>
                  <a:ext cx="2245512" cy="61734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</a:rPr>
                          <m:t>=</m:t>
                        </m:r>
                        <m:f>
                          <m:fPr>
                            <m:ctrlPr>
                              <a:rPr lang="mr-IN" b="0" i="1" smtClean="0"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charset="0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</m:sup>
                            </m:sSup>
                          </m:den>
                        </m:f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14" name="TextBox 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37466" y="1594367"/>
                  <a:ext cx="2245512" cy="617348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" name="Straight Arrow Connector 14"/>
            <p:cNvCxnSpPr/>
            <p:nvPr/>
          </p:nvCxnSpPr>
          <p:spPr>
            <a:xfrm>
              <a:off x="5370095" y="1949116"/>
              <a:ext cx="277387" cy="203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/>
            <p:nvPr/>
          </p:nvCxnSpPr>
          <p:spPr>
            <a:xfrm flipV="1">
              <a:off x="3896980" y="1933074"/>
              <a:ext cx="229852" cy="962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3" name="Group 82"/>
          <p:cNvGrpSpPr/>
          <p:nvPr/>
        </p:nvGrpSpPr>
        <p:grpSpPr>
          <a:xfrm>
            <a:off x="7014723" y="1431116"/>
            <a:ext cx="5273240" cy="1005840"/>
            <a:chOff x="7107487" y="1431116"/>
            <a:chExt cx="5273240" cy="100584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/>
                <p:cNvSpPr txBox="1"/>
                <p:nvPr/>
              </p:nvSpPr>
              <p:spPr>
                <a:xfrm>
                  <a:off x="8674767" y="1749153"/>
                  <a:ext cx="370596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ℒ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sz="1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d>
                        <m:r>
                          <a:rPr lang="en-US" sz="1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=−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</m:sub>
                        </m:sSub>
                        <m:func>
                          <m:funcPr>
                            <m:ctrlPr>
                              <a:rPr lang="en-US" sz="1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1600" b="0" i="0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ln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16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  <m:r>
                          <a:rPr lang="en-US" sz="1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</m:t>
                        </m:r>
                        <m:d>
                          <m:dPr>
                            <m:ctrlPr>
                              <a:rPr lang="en-US" sz="1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ln</m:t>
                        </m:r>
                        <m:r>
                          <a:rPr lang="en-US" sz="1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⁡(1−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)</m:t>
                        </m:r>
                      </m:oMath>
                    </m:oMathPara>
                  </a14:m>
                  <a:endParaRPr lang="en-US" b="0" i="1" dirty="0">
                    <a:latin typeface="Cambria Math" charset="0"/>
                    <a:ea typeface="Cambria Math" charset="0"/>
                    <a:cs typeface="Cambria Math" charset="0"/>
                  </a:endParaRPr>
                </a:p>
              </p:txBody>
            </p:sp>
          </mc:Choice>
          <mc:Fallback xmlns="">
            <p:sp>
              <p:nvSpPr>
                <p:cNvPr id="17" name="TextBox 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74767" y="1749153"/>
                  <a:ext cx="3705960" cy="338554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t="-89091" b="-11636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" name="Rectangle 15"/>
            <p:cNvSpPr/>
            <p:nvPr/>
          </p:nvSpPr>
          <p:spPr>
            <a:xfrm>
              <a:off x="7485830" y="1431116"/>
              <a:ext cx="1005840" cy="10058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Loss Fun</a:t>
              </a:r>
            </a:p>
          </p:txBody>
        </p:sp>
        <p:cxnSp>
          <p:nvCxnSpPr>
            <p:cNvPr id="26" name="Straight Arrow Connector 25"/>
            <p:cNvCxnSpPr/>
            <p:nvPr/>
          </p:nvCxnSpPr>
          <p:spPr>
            <a:xfrm>
              <a:off x="7107487" y="1932028"/>
              <a:ext cx="328205" cy="0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8309791" y="1903041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  <p:cxnSp>
          <p:nvCxnSpPr>
            <p:cNvPr id="37" name="Straight Arrow Connector 36"/>
            <p:cNvCxnSpPr/>
            <p:nvPr/>
          </p:nvCxnSpPr>
          <p:spPr>
            <a:xfrm flipV="1">
              <a:off x="8522400" y="1945105"/>
              <a:ext cx="180442" cy="2416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1" name="Group 100"/>
          <p:cNvGrpSpPr/>
          <p:nvPr/>
        </p:nvGrpSpPr>
        <p:grpSpPr>
          <a:xfrm>
            <a:off x="-6397" y="2802637"/>
            <a:ext cx="12294359" cy="1032810"/>
            <a:chOff x="86367" y="2802637"/>
            <a:chExt cx="12294359" cy="103281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Box 54"/>
                <p:cNvSpPr txBox="1"/>
                <p:nvPr/>
              </p:nvSpPr>
              <p:spPr>
                <a:xfrm>
                  <a:off x="86367" y="3123685"/>
                  <a:ext cx="47583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𝑘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5" name="TextBox 5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367" y="3123685"/>
                  <a:ext cx="475836" cy="369332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6" name="Straight Arrow Connector 55"/>
            <p:cNvCxnSpPr/>
            <p:nvPr/>
          </p:nvCxnSpPr>
          <p:spPr>
            <a:xfrm>
              <a:off x="562203" y="3331700"/>
              <a:ext cx="347196" cy="0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/>
                <p:cNvSpPr txBox="1"/>
                <p:nvPr/>
              </p:nvSpPr>
              <p:spPr>
                <a:xfrm>
                  <a:off x="8533989" y="3112351"/>
                  <a:ext cx="3846737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ℒ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𝑘</m:t>
                            </m:r>
                          </m:sub>
                        </m:sSub>
                        <m:d>
                          <m:dPr>
                            <m:ctrlPr>
                              <a:rPr lang="en-US" sz="1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d>
                        <m:r>
                          <a:rPr lang="en-US" sz="1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=−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𝑘</m:t>
                            </m:r>
                          </m:sub>
                        </m:sSub>
                        <m:func>
                          <m:funcPr>
                            <m:ctrlPr>
                              <a:rPr lang="en-US" sz="1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1600" b="0" i="0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ln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16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  <m:r>
                          <a:rPr lang="en-US" sz="1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</m:t>
                        </m:r>
                        <m:d>
                          <m:dPr>
                            <m:ctrlPr>
                              <a:rPr lang="en-US" sz="1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ln</m:t>
                        </m:r>
                        <m:r>
                          <a:rPr lang="en-US" sz="1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⁡(1−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)</m:t>
                        </m:r>
                      </m:oMath>
                    </m:oMathPara>
                  </a14:m>
                  <a:endParaRPr lang="en-US" b="0" i="1" dirty="0">
                    <a:latin typeface="Cambria Math" charset="0"/>
                    <a:ea typeface="Cambria Math" charset="0"/>
                    <a:cs typeface="Cambria Math" charset="0"/>
                  </a:endParaRPr>
                </a:p>
              </p:txBody>
            </p:sp>
          </mc:Choice>
          <mc:Fallback xmlns="">
            <p:sp>
              <p:nvSpPr>
                <p:cNvPr id="58" name="TextBox 5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33989" y="3112351"/>
                  <a:ext cx="3846737" cy="338554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t="-89091" b="-11636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9" name="Straight Arrow Connector 58"/>
            <p:cNvCxnSpPr/>
            <p:nvPr/>
          </p:nvCxnSpPr>
          <p:spPr>
            <a:xfrm flipV="1">
              <a:off x="8395819" y="3297017"/>
              <a:ext cx="180442" cy="2416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5" name="Group 84"/>
            <p:cNvGrpSpPr/>
            <p:nvPr/>
          </p:nvGrpSpPr>
          <p:grpSpPr>
            <a:xfrm>
              <a:off x="543714" y="2810699"/>
              <a:ext cx="3539600" cy="1005840"/>
              <a:chOff x="511157" y="1439178"/>
              <a:chExt cx="3539600" cy="1005840"/>
            </a:xfrm>
          </p:grpSpPr>
          <p:sp>
            <p:nvSpPr>
              <p:cNvPr id="86" name="Rectangle 85"/>
              <p:cNvSpPr/>
              <p:nvPr/>
            </p:nvSpPr>
            <p:spPr>
              <a:xfrm>
                <a:off x="926320" y="1439178"/>
                <a:ext cx="1005840" cy="1005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Affine</a:t>
                </a:r>
              </a:p>
            </p:txBody>
          </p:sp>
          <p:cxnSp>
            <p:nvCxnSpPr>
              <p:cNvPr id="87" name="Straight Arrow Connector 86"/>
              <p:cNvCxnSpPr/>
              <p:nvPr/>
            </p:nvCxnSpPr>
            <p:spPr>
              <a:xfrm>
                <a:off x="511157" y="1961006"/>
                <a:ext cx="347196" cy="0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8" name="TextBox 87"/>
                  <p:cNvSpPr txBox="1"/>
                  <p:nvPr/>
                </p:nvSpPr>
                <p:spPr>
                  <a:xfrm>
                    <a:off x="2245647" y="1733764"/>
                    <a:ext cx="1805110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𝑘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88" name="TextBox 8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45647" y="1733764"/>
                    <a:ext cx="1805110" cy="369332"/>
                  </a:xfrm>
                  <a:prstGeom prst="rect">
                    <a:avLst/>
                  </a:prstGeom>
                  <a:blipFill rotWithShape="0">
                    <a:blip r:embed="rId8"/>
                    <a:stretch>
                      <a:fillRect b="-1311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89" name="Straight Arrow Connector 88"/>
              <p:cNvCxnSpPr/>
              <p:nvPr/>
            </p:nvCxnSpPr>
            <p:spPr>
              <a:xfrm flipV="1">
                <a:off x="2039979" y="1949319"/>
                <a:ext cx="255532" cy="4541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0" name="Group 89"/>
            <p:cNvGrpSpPr/>
            <p:nvPr/>
          </p:nvGrpSpPr>
          <p:grpSpPr>
            <a:xfrm>
              <a:off x="3929537" y="2829607"/>
              <a:ext cx="3585998" cy="1005840"/>
              <a:chOff x="3896980" y="1458086"/>
              <a:chExt cx="3585998" cy="1005840"/>
            </a:xfrm>
          </p:grpSpPr>
          <p:sp>
            <p:nvSpPr>
              <p:cNvPr id="91" name="Rectangle 90"/>
              <p:cNvSpPr/>
              <p:nvPr/>
            </p:nvSpPr>
            <p:spPr>
              <a:xfrm>
                <a:off x="4186908" y="1458086"/>
                <a:ext cx="1132369" cy="1005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Activation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2" name="TextBox 91"/>
                  <p:cNvSpPr txBox="1"/>
                  <p:nvPr/>
                </p:nvSpPr>
                <p:spPr>
                  <a:xfrm>
                    <a:off x="5237466" y="1594367"/>
                    <a:ext cx="2245512" cy="61734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mr-IN" b="0" i="1" smtClean="0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charset="0"/>
                                </a:rPr>
                                <m:t>1+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sup>
                              </m:sSup>
                            </m:den>
                          </m:f>
                        </m:oMath>
                      </m:oMathPara>
                    </a14:m>
                    <a:endParaRPr lang="en-US" b="1" dirty="0"/>
                  </a:p>
                </p:txBody>
              </p:sp>
            </mc:Choice>
            <mc:Fallback xmlns="">
              <p:sp>
                <p:nvSpPr>
                  <p:cNvPr id="92" name="TextBox 9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37466" y="1594367"/>
                    <a:ext cx="2245512" cy="617348"/>
                  </a:xfrm>
                  <a:prstGeom prst="rect">
                    <a:avLst/>
                  </a:prstGeom>
                  <a:blipFill rotWithShape="0"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93" name="Straight Arrow Connector 92"/>
              <p:cNvCxnSpPr/>
              <p:nvPr/>
            </p:nvCxnSpPr>
            <p:spPr>
              <a:xfrm>
                <a:off x="5370095" y="1949116"/>
                <a:ext cx="277387" cy="203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Arrow Connector 93"/>
              <p:cNvCxnSpPr/>
              <p:nvPr/>
            </p:nvCxnSpPr>
            <p:spPr>
              <a:xfrm flipV="1">
                <a:off x="3896980" y="1933074"/>
                <a:ext cx="229852" cy="962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5" name="Group 94"/>
            <p:cNvGrpSpPr/>
            <p:nvPr/>
          </p:nvGrpSpPr>
          <p:grpSpPr>
            <a:xfrm>
              <a:off x="7088496" y="2802637"/>
              <a:ext cx="1370851" cy="1005840"/>
              <a:chOff x="7123671" y="1431116"/>
              <a:chExt cx="1370851" cy="1005840"/>
            </a:xfrm>
          </p:grpSpPr>
          <p:sp>
            <p:nvSpPr>
              <p:cNvPr id="97" name="Rectangle 96"/>
              <p:cNvSpPr/>
              <p:nvPr/>
            </p:nvSpPr>
            <p:spPr>
              <a:xfrm>
                <a:off x="7485830" y="1431116"/>
                <a:ext cx="1005840" cy="1005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Loss Fun</a:t>
                </a:r>
              </a:p>
            </p:txBody>
          </p:sp>
          <p:cxnSp>
            <p:nvCxnSpPr>
              <p:cNvPr id="98" name="Straight Arrow Connector 97"/>
              <p:cNvCxnSpPr/>
              <p:nvPr/>
            </p:nvCxnSpPr>
            <p:spPr>
              <a:xfrm>
                <a:off x="7123671" y="1940120"/>
                <a:ext cx="328205" cy="0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9" name="TextBox 98"/>
              <p:cNvSpPr txBox="1"/>
              <p:nvPr/>
            </p:nvSpPr>
            <p:spPr>
              <a:xfrm>
                <a:off x="8309791" y="1903041"/>
                <a:ext cx="1847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US" dirty="0"/>
              </a:p>
            </p:txBody>
          </p:sp>
        </p:grpSp>
      </p:grpSp>
      <p:grpSp>
        <p:nvGrpSpPr>
          <p:cNvPr id="104" name="Group 103"/>
          <p:cNvGrpSpPr/>
          <p:nvPr/>
        </p:nvGrpSpPr>
        <p:grpSpPr>
          <a:xfrm>
            <a:off x="12166" y="4097695"/>
            <a:ext cx="11852982" cy="1714024"/>
            <a:chOff x="0" y="4097695"/>
            <a:chExt cx="11852982" cy="1714024"/>
          </a:xfrm>
        </p:grpSpPr>
        <p:grpSp>
          <p:nvGrpSpPr>
            <p:cNvPr id="80" name="Group 79"/>
            <p:cNvGrpSpPr/>
            <p:nvPr/>
          </p:nvGrpSpPr>
          <p:grpSpPr>
            <a:xfrm>
              <a:off x="0" y="4778909"/>
              <a:ext cx="11852982" cy="1032810"/>
              <a:chOff x="0" y="4778909"/>
              <a:chExt cx="11852982" cy="1032810"/>
            </a:xfrm>
          </p:grpSpPr>
          <p:grpSp>
            <p:nvGrpSpPr>
              <p:cNvPr id="79" name="Group 78"/>
              <p:cNvGrpSpPr/>
              <p:nvPr/>
            </p:nvGrpSpPr>
            <p:grpSpPr>
              <a:xfrm>
                <a:off x="0" y="4778909"/>
                <a:ext cx="11852982" cy="1032810"/>
                <a:chOff x="0" y="4778909"/>
                <a:chExt cx="11852982" cy="1032810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1" name="TextBox 50"/>
                    <p:cNvSpPr txBox="1"/>
                    <p:nvPr/>
                  </p:nvSpPr>
                  <p:spPr>
                    <a:xfrm>
                      <a:off x="8147022" y="4876881"/>
                      <a:ext cx="3705960" cy="76450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1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ℒ</m:t>
                            </m:r>
                            <m:r>
                              <a:rPr lang="en-US" sz="1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(</m:t>
                            </m:r>
                            <m:r>
                              <a:rPr lang="en-US" sz="1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  <m:r>
                              <a:rPr lang="en-US" sz="1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)=</m:t>
                            </m:r>
                            <m:nary>
                              <m:naryPr>
                                <m:chr m:val="∑"/>
                                <m:ctrlPr>
                                  <a:rPr lang="is-IS" sz="16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sz="16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sz="16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𝑛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ℒ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1600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600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𝛽</m:t>
                                    </m:r>
                                  </m:e>
                                </m:d>
                              </m:e>
                            </m:nary>
                          </m:oMath>
                        </m:oMathPara>
                      </a14:m>
                      <a:endParaRPr lang="en-US" b="0" i="1" dirty="0">
                        <a:latin typeface="Cambria Math" charset="0"/>
                        <a:ea typeface="Cambria Math" charset="0"/>
                        <a:cs typeface="Cambria Math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51" name="TextBox 50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147022" y="4876881"/>
                      <a:ext cx="3705960" cy="764505"/>
                    </a:xfrm>
                    <a:prstGeom prst="rect">
                      <a:avLst/>
                    </a:prstGeom>
                    <a:blipFill rotWithShape="0">
                      <a:blip r:embed="rId10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63" name="Group 62"/>
                <p:cNvGrpSpPr/>
                <p:nvPr/>
              </p:nvGrpSpPr>
              <p:grpSpPr>
                <a:xfrm>
                  <a:off x="0" y="4778909"/>
                  <a:ext cx="8416752" cy="1032810"/>
                  <a:chOff x="244843" y="3195835"/>
                  <a:chExt cx="8416752" cy="1032810"/>
                </a:xfrm>
              </p:grpSpPr>
              <p:sp>
                <p:nvSpPr>
                  <p:cNvPr id="64" name="Rectangle 63"/>
                  <p:cNvSpPr/>
                  <p:nvPr/>
                </p:nvSpPr>
                <p:spPr>
                  <a:xfrm>
                    <a:off x="1093393" y="3203897"/>
                    <a:ext cx="1005840" cy="1005840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Affine</a:t>
                    </a:r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65" name="TextBox 64"/>
                      <p:cNvSpPr txBox="1"/>
                      <p:nvPr/>
                    </p:nvSpPr>
                    <p:spPr>
                      <a:xfrm>
                        <a:off x="244843" y="3522061"/>
                        <a:ext cx="392287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charset="0"/>
                                </a:rPr>
                                <m:t>𝑋</m:t>
                              </m:r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65" name="TextBox 64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44843" y="3522061"/>
                        <a:ext cx="392287" cy="369332"/>
                      </a:xfrm>
                      <a:prstGeom prst="rect">
                        <a:avLst/>
                      </a:prstGeom>
                      <a:blipFill rotWithShape="0">
                        <a:blip r:embed="rId11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66" name="Straight Arrow Connector 65"/>
                  <p:cNvCxnSpPr/>
                  <p:nvPr/>
                </p:nvCxnSpPr>
                <p:spPr>
                  <a:xfrm>
                    <a:off x="678230" y="3725725"/>
                    <a:ext cx="347196" cy="0"/>
                  </a:xfrm>
                  <a:prstGeom prst="straightConnector1">
                    <a:avLst/>
                  </a:prstGeom>
                  <a:ln>
                    <a:solidFill>
                      <a:schemeClr val="tx1">
                        <a:lumMod val="75000"/>
                        <a:lumOff val="25000"/>
                      </a:schemeClr>
                    </a:solidFill>
                    <a:tailEnd type="triangle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67" name="TextBox 66"/>
                      <p:cNvSpPr txBox="1"/>
                      <p:nvPr/>
                    </p:nvSpPr>
                    <p:spPr>
                      <a:xfrm>
                        <a:off x="2412720" y="3498483"/>
                        <a:ext cx="1560492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charset="0"/>
                                </a:rPr>
                                <m:t>h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𝑋</m:t>
                              </m:r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67" name="TextBox 66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412720" y="3498483"/>
                        <a:ext cx="1560492" cy="369332"/>
                      </a:xfrm>
                      <a:prstGeom prst="rect">
                        <a:avLst/>
                      </a:prstGeom>
                      <a:blipFill rotWithShape="0">
                        <a:blip r:embed="rId12"/>
                        <a:stretch>
                          <a:fillRect b="-13333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68" name="Straight Arrow Connector 67"/>
                  <p:cNvCxnSpPr/>
                  <p:nvPr/>
                </p:nvCxnSpPr>
                <p:spPr>
                  <a:xfrm flipV="1">
                    <a:off x="2207052" y="3714038"/>
                    <a:ext cx="255532" cy="4541"/>
                  </a:xfrm>
                  <a:prstGeom prst="straightConnector1">
                    <a:avLst/>
                  </a:prstGeom>
                  <a:ln>
                    <a:solidFill>
                      <a:schemeClr val="tx1">
                        <a:lumMod val="75000"/>
                        <a:lumOff val="25000"/>
                      </a:schemeClr>
                    </a:solidFill>
                    <a:tailEnd type="triangle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9" name="Rectangle 68"/>
                  <p:cNvSpPr/>
                  <p:nvPr/>
                </p:nvSpPr>
                <p:spPr>
                  <a:xfrm>
                    <a:off x="4353981" y="3222805"/>
                    <a:ext cx="1132369" cy="1005840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Activation</a:t>
                    </a:r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70" name="TextBox 69"/>
                      <p:cNvSpPr txBox="1"/>
                      <p:nvPr/>
                    </p:nvSpPr>
                    <p:spPr>
                      <a:xfrm>
                        <a:off x="5404539" y="3359086"/>
                        <a:ext cx="2245512" cy="617348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charset="0"/>
                                </a:rPr>
                                <m:t>𝑝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mr-IN" b="0" i="1" smtClean="0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1+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−</m:t>
                                      </m:r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h</m:t>
                                      </m:r>
                                    </m:sup>
                                  </m:sSup>
                                </m:den>
                              </m:f>
                            </m:oMath>
                          </m:oMathPara>
                        </a14:m>
                        <a:endParaRPr lang="en-US" b="1" dirty="0"/>
                      </a:p>
                    </p:txBody>
                  </p:sp>
                </mc:Choice>
                <mc:Fallback xmlns="">
                  <p:sp>
                    <p:nvSpPr>
                      <p:cNvPr id="70" name="TextBox 69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5404539" y="3359086"/>
                        <a:ext cx="2245512" cy="617348"/>
                      </a:xfrm>
                      <a:prstGeom prst="rect">
                        <a:avLst/>
                      </a:prstGeom>
                      <a:blipFill rotWithShape="0">
                        <a:blip r:embed="rId13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71" name="Straight Arrow Connector 70"/>
                  <p:cNvCxnSpPr/>
                  <p:nvPr/>
                </p:nvCxnSpPr>
                <p:spPr>
                  <a:xfrm>
                    <a:off x="5537168" y="3713835"/>
                    <a:ext cx="277387" cy="203"/>
                  </a:xfrm>
                  <a:prstGeom prst="straightConnector1">
                    <a:avLst/>
                  </a:prstGeom>
                  <a:ln>
                    <a:solidFill>
                      <a:schemeClr val="tx1">
                        <a:lumMod val="75000"/>
                        <a:lumOff val="25000"/>
                      </a:schemeClr>
                    </a:solidFill>
                    <a:tailEnd type="triangle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72" name="Rectangle 71"/>
                  <p:cNvSpPr/>
                  <p:nvPr/>
                </p:nvSpPr>
                <p:spPr>
                  <a:xfrm>
                    <a:off x="7652903" y="3195835"/>
                    <a:ext cx="1005840" cy="1005840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Loss Fun</a:t>
                    </a:r>
                  </a:p>
                </p:txBody>
              </p:sp>
              <p:cxnSp>
                <p:nvCxnSpPr>
                  <p:cNvPr id="73" name="Straight Arrow Connector 72"/>
                  <p:cNvCxnSpPr/>
                  <p:nvPr/>
                </p:nvCxnSpPr>
                <p:spPr>
                  <a:xfrm flipV="1">
                    <a:off x="4064053" y="3697793"/>
                    <a:ext cx="229852" cy="962"/>
                  </a:xfrm>
                  <a:prstGeom prst="straightConnector1">
                    <a:avLst/>
                  </a:prstGeom>
                  <a:ln>
                    <a:solidFill>
                      <a:schemeClr val="tx1">
                        <a:lumMod val="75000"/>
                        <a:lumOff val="25000"/>
                      </a:schemeClr>
                    </a:solidFill>
                    <a:tailEnd type="triangle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4" name="Straight Arrow Connector 73"/>
                  <p:cNvCxnSpPr/>
                  <p:nvPr/>
                </p:nvCxnSpPr>
                <p:spPr>
                  <a:xfrm>
                    <a:off x="7274560" y="3696747"/>
                    <a:ext cx="328205" cy="0"/>
                  </a:xfrm>
                  <a:prstGeom prst="straightConnector1">
                    <a:avLst/>
                  </a:prstGeom>
                  <a:ln>
                    <a:solidFill>
                      <a:schemeClr val="tx1">
                        <a:lumMod val="75000"/>
                        <a:lumOff val="25000"/>
                      </a:schemeClr>
                    </a:solidFill>
                    <a:tailEnd type="triangle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75" name="TextBox 74"/>
                  <p:cNvSpPr txBox="1"/>
                  <p:nvPr/>
                </p:nvSpPr>
                <p:spPr>
                  <a:xfrm>
                    <a:off x="8476864" y="3667760"/>
                    <a:ext cx="184731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endParaRPr lang="en-US" dirty="0"/>
                  </a:p>
                </p:txBody>
              </p:sp>
            </p:grpSp>
          </p:grpSp>
          <p:cxnSp>
            <p:nvCxnSpPr>
              <p:cNvPr id="77" name="Straight Arrow Connector 76"/>
              <p:cNvCxnSpPr/>
              <p:nvPr/>
            </p:nvCxnSpPr>
            <p:spPr>
              <a:xfrm flipV="1">
                <a:off x="8569837" y="5266223"/>
                <a:ext cx="576295" cy="7568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3" name="TextBox 102"/>
            <p:cNvSpPr txBox="1"/>
            <p:nvPr/>
          </p:nvSpPr>
          <p:spPr>
            <a:xfrm rot="5400000">
              <a:off x="4522709" y="4204141"/>
              <a:ext cx="6745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mr-IN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…</a:t>
              </a:r>
              <a:endParaRPr lang="en-US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40278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our first ANN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6AAA-7C75-FB4B-8EA1-06B22787237D}" type="slidenum">
              <a:rPr lang="en-US" smtClean="0"/>
              <a:t>35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349292" y="1479897"/>
            <a:ext cx="11852982" cy="1032810"/>
            <a:chOff x="0" y="4778909"/>
            <a:chExt cx="11852982" cy="1032810"/>
          </a:xfrm>
        </p:grpSpPr>
        <p:grpSp>
          <p:nvGrpSpPr>
            <p:cNvPr id="6" name="Group 5"/>
            <p:cNvGrpSpPr/>
            <p:nvPr/>
          </p:nvGrpSpPr>
          <p:grpSpPr>
            <a:xfrm>
              <a:off x="0" y="4778909"/>
              <a:ext cx="11852982" cy="1032810"/>
              <a:chOff x="0" y="4778909"/>
              <a:chExt cx="11852982" cy="103281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" name="TextBox 7"/>
                  <p:cNvSpPr txBox="1"/>
                  <p:nvPr/>
                </p:nvSpPr>
                <p:spPr>
                  <a:xfrm>
                    <a:off x="8147022" y="4876881"/>
                    <a:ext cx="3705960" cy="76450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ℒ</m:t>
                          </m:r>
                          <m:r>
                            <a:rPr lang="en-US" sz="16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r>
                            <a:rPr lang="en-US" sz="16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𝛽</m:t>
                          </m:r>
                          <m:r>
                            <a:rPr lang="en-US" sz="16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)=</m:t>
                          </m:r>
                          <m:nary>
                            <m:naryPr>
                              <m:chr m:val="∑"/>
                              <m:ctrlPr>
                                <a:rPr lang="is-IS" sz="16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16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16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ℒ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6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𝛽</m:t>
                                  </m:r>
                                </m:e>
                              </m:d>
                            </m:e>
                          </m:nary>
                        </m:oMath>
                      </m:oMathPara>
                    </a14:m>
                    <a:endParaRPr lang="en-US" b="0" i="1" dirty="0">
                      <a:latin typeface="Cambria Math" charset="0"/>
                      <a:ea typeface="Cambria Math" charset="0"/>
                      <a:cs typeface="Cambria Math" charset="0"/>
                    </a:endParaRPr>
                  </a:p>
                </p:txBody>
              </p:sp>
            </mc:Choice>
            <mc:Fallback xmlns="">
              <p:sp>
                <p:nvSpPr>
                  <p:cNvPr id="8" name="TextBox 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147022" y="4876881"/>
                    <a:ext cx="3705960" cy="764505"/>
                  </a:xfrm>
                  <a:prstGeom prst="rect">
                    <a:avLst/>
                  </a:prstGeom>
                  <a:blipFill rotWithShape="0"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9" name="Group 8"/>
              <p:cNvGrpSpPr/>
              <p:nvPr/>
            </p:nvGrpSpPr>
            <p:grpSpPr>
              <a:xfrm>
                <a:off x="0" y="4778909"/>
                <a:ext cx="8416752" cy="1032810"/>
                <a:chOff x="244843" y="3195835"/>
                <a:chExt cx="8416752" cy="1032810"/>
              </a:xfrm>
            </p:grpSpPr>
            <p:sp>
              <p:nvSpPr>
                <p:cNvPr id="10" name="Rectangle 9"/>
                <p:cNvSpPr/>
                <p:nvPr/>
              </p:nvSpPr>
              <p:spPr>
                <a:xfrm>
                  <a:off x="1093393" y="3203897"/>
                  <a:ext cx="1005840" cy="1005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Affine</a:t>
                  </a: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1" name="TextBox 10"/>
                    <p:cNvSpPr txBox="1"/>
                    <p:nvPr/>
                  </p:nvSpPr>
                  <p:spPr>
                    <a:xfrm>
                      <a:off x="244843" y="3522061"/>
                      <a:ext cx="392287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latin typeface="Cambria Math" charset="0"/>
                              </a:rPr>
                              <m:t>𝑋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11" name="TextBox 10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44843" y="3522061"/>
                      <a:ext cx="392287" cy="369332"/>
                    </a:xfrm>
                    <a:prstGeom prst="rect">
                      <a:avLst/>
                    </a:prstGeom>
                    <a:blipFill rotWithShape="0">
                      <a:blip r:embed="rId3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12" name="Straight Arrow Connector 11"/>
                <p:cNvCxnSpPr/>
                <p:nvPr/>
              </p:nvCxnSpPr>
              <p:spPr>
                <a:xfrm>
                  <a:off x="678230" y="3725725"/>
                  <a:ext cx="347196" cy="0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3" name="TextBox 12"/>
                    <p:cNvSpPr txBox="1"/>
                    <p:nvPr/>
                  </p:nvSpPr>
                  <p:spPr>
                    <a:xfrm>
                      <a:off x="2412720" y="3498483"/>
                      <a:ext cx="1560492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latin typeface="Cambria Math" charset="0"/>
                              </a:rPr>
                              <m:t>h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charset="0"/>
                              </a:rPr>
                              <m:t>𝑋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13" name="TextBox 12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412720" y="3498483"/>
                      <a:ext cx="1560492" cy="369332"/>
                    </a:xfrm>
                    <a:prstGeom prst="rect">
                      <a:avLst/>
                    </a:prstGeom>
                    <a:blipFill rotWithShape="0">
                      <a:blip r:embed="rId4"/>
                      <a:stretch>
                        <a:fillRect b="-1311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14" name="Straight Arrow Connector 13"/>
                <p:cNvCxnSpPr/>
                <p:nvPr/>
              </p:nvCxnSpPr>
              <p:spPr>
                <a:xfrm flipV="1">
                  <a:off x="2207052" y="3714038"/>
                  <a:ext cx="255532" cy="4541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" name="Rectangle 14"/>
                <p:cNvSpPr/>
                <p:nvPr/>
              </p:nvSpPr>
              <p:spPr>
                <a:xfrm>
                  <a:off x="4353981" y="3222805"/>
                  <a:ext cx="1132369" cy="1005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Activation</a:t>
                  </a: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6" name="TextBox 15"/>
                    <p:cNvSpPr txBox="1"/>
                    <p:nvPr/>
                  </p:nvSpPr>
                  <p:spPr>
                    <a:xfrm>
                      <a:off x="5404539" y="3359086"/>
                      <a:ext cx="2245512" cy="61734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latin typeface="Cambria Math" charset="0"/>
                              </a:rPr>
                              <m:t>𝑝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=</m:t>
                            </m:r>
                            <m:f>
                              <m:fPr>
                                <m:ctrlPr>
                                  <a:rPr lang="mr-IN" b="0" i="1" smtClean="0">
                                    <a:latin typeface="Cambria Math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1+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−</m:t>
                                    </m:r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h</m:t>
                                    </m:r>
                                  </m:sup>
                                </m:sSup>
                              </m:den>
                            </m:f>
                          </m:oMath>
                        </m:oMathPara>
                      </a14:m>
                      <a:endParaRPr lang="en-US" b="1" dirty="0"/>
                    </a:p>
                  </p:txBody>
                </p:sp>
              </mc:Choice>
              <mc:Fallback xmlns="">
                <p:sp>
                  <p:nvSpPr>
                    <p:cNvPr id="16" name="TextBox 15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404539" y="3359086"/>
                      <a:ext cx="2245512" cy="617348"/>
                    </a:xfrm>
                    <a:prstGeom prst="rect">
                      <a:avLst/>
                    </a:prstGeom>
                    <a:blipFill rotWithShape="0">
                      <a:blip r:embed="rId5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17" name="Straight Arrow Connector 16"/>
                <p:cNvCxnSpPr/>
                <p:nvPr/>
              </p:nvCxnSpPr>
              <p:spPr>
                <a:xfrm>
                  <a:off x="5537168" y="3713835"/>
                  <a:ext cx="277387" cy="203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" name="Rectangle 17"/>
                <p:cNvSpPr/>
                <p:nvPr/>
              </p:nvSpPr>
              <p:spPr>
                <a:xfrm>
                  <a:off x="7652903" y="3195835"/>
                  <a:ext cx="1005840" cy="1005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Loss Fun</a:t>
                  </a:r>
                </a:p>
              </p:txBody>
            </p:sp>
            <p:cxnSp>
              <p:nvCxnSpPr>
                <p:cNvPr id="19" name="Straight Arrow Connector 18"/>
                <p:cNvCxnSpPr/>
                <p:nvPr/>
              </p:nvCxnSpPr>
              <p:spPr>
                <a:xfrm flipV="1">
                  <a:off x="4064053" y="3697793"/>
                  <a:ext cx="229852" cy="962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Straight Arrow Connector 19"/>
                <p:cNvCxnSpPr/>
                <p:nvPr/>
              </p:nvCxnSpPr>
              <p:spPr>
                <a:xfrm>
                  <a:off x="7274560" y="3696747"/>
                  <a:ext cx="328205" cy="0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1" name="TextBox 20"/>
                <p:cNvSpPr txBox="1"/>
                <p:nvPr/>
              </p:nvSpPr>
              <p:spPr>
                <a:xfrm>
                  <a:off x="8476864" y="3667760"/>
                  <a:ext cx="1847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en-US" dirty="0"/>
                </a:p>
              </p:txBody>
            </p:sp>
          </p:grpSp>
        </p:grpSp>
        <p:cxnSp>
          <p:nvCxnSpPr>
            <p:cNvPr id="7" name="Straight Arrow Connector 6"/>
            <p:cNvCxnSpPr/>
            <p:nvPr/>
          </p:nvCxnSpPr>
          <p:spPr>
            <a:xfrm flipV="1">
              <a:off x="8569837" y="5266223"/>
              <a:ext cx="576295" cy="7568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339018" y="2918906"/>
            <a:ext cx="11852982" cy="1032810"/>
            <a:chOff x="0" y="4778909"/>
            <a:chExt cx="11852982" cy="1032810"/>
          </a:xfrm>
        </p:grpSpPr>
        <p:grpSp>
          <p:nvGrpSpPr>
            <p:cNvPr id="23" name="Group 22"/>
            <p:cNvGrpSpPr/>
            <p:nvPr/>
          </p:nvGrpSpPr>
          <p:grpSpPr>
            <a:xfrm>
              <a:off x="0" y="4778909"/>
              <a:ext cx="11852982" cy="1032810"/>
              <a:chOff x="0" y="4778909"/>
              <a:chExt cx="11852982" cy="103281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TextBox 24"/>
                  <p:cNvSpPr txBox="1"/>
                  <p:nvPr/>
                </p:nvSpPr>
                <p:spPr>
                  <a:xfrm>
                    <a:off x="8147022" y="4876881"/>
                    <a:ext cx="3705960" cy="76450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ℒ</m:t>
                          </m:r>
                          <m:r>
                            <a:rPr lang="en-US" sz="16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r>
                            <a:rPr lang="en-US" sz="16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𝛽</m:t>
                          </m:r>
                          <m:r>
                            <a:rPr lang="en-US" sz="16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)=</m:t>
                          </m:r>
                          <m:nary>
                            <m:naryPr>
                              <m:chr m:val="∑"/>
                              <m:ctrlPr>
                                <a:rPr lang="is-IS" sz="16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16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16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ℒ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6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𝛽</m:t>
                                  </m:r>
                                </m:e>
                              </m:d>
                            </m:e>
                          </m:nary>
                        </m:oMath>
                      </m:oMathPara>
                    </a14:m>
                    <a:endParaRPr lang="en-US" b="0" i="1" dirty="0">
                      <a:latin typeface="Cambria Math" charset="0"/>
                      <a:ea typeface="Cambria Math" charset="0"/>
                      <a:cs typeface="Cambria Math" charset="0"/>
                    </a:endParaRPr>
                  </a:p>
                </p:txBody>
              </p:sp>
            </mc:Choice>
            <mc:Fallback xmlns="">
              <p:sp>
                <p:nvSpPr>
                  <p:cNvPr id="25" name="TextBox 2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147022" y="4876881"/>
                    <a:ext cx="3705960" cy="764505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26" name="Group 25"/>
              <p:cNvGrpSpPr/>
              <p:nvPr/>
            </p:nvGrpSpPr>
            <p:grpSpPr>
              <a:xfrm>
                <a:off x="0" y="4778909"/>
                <a:ext cx="8416752" cy="1032810"/>
                <a:chOff x="244843" y="3195835"/>
                <a:chExt cx="8416752" cy="1032810"/>
              </a:xfrm>
            </p:grpSpPr>
            <p:sp>
              <p:nvSpPr>
                <p:cNvPr id="27" name="Rectangle 26"/>
                <p:cNvSpPr/>
                <p:nvPr/>
              </p:nvSpPr>
              <p:spPr>
                <a:xfrm>
                  <a:off x="1093393" y="3203897"/>
                  <a:ext cx="1005840" cy="1005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Affine</a:t>
                  </a: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8" name="TextBox 27"/>
                    <p:cNvSpPr txBox="1"/>
                    <p:nvPr/>
                  </p:nvSpPr>
                  <p:spPr>
                    <a:xfrm>
                      <a:off x="244843" y="3522061"/>
                      <a:ext cx="392287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latin typeface="Cambria Math" charset="0"/>
                              </a:rPr>
                              <m:t>𝑋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28" name="TextBox 27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44843" y="3522061"/>
                      <a:ext cx="392287" cy="369332"/>
                    </a:xfrm>
                    <a:prstGeom prst="rect">
                      <a:avLst/>
                    </a:prstGeom>
                    <a:blipFill rotWithShape="0">
                      <a:blip r:embed="rId7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29" name="Straight Arrow Connector 28"/>
                <p:cNvCxnSpPr/>
                <p:nvPr/>
              </p:nvCxnSpPr>
              <p:spPr>
                <a:xfrm>
                  <a:off x="678230" y="3725725"/>
                  <a:ext cx="347196" cy="0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0" name="TextBox 29"/>
                    <p:cNvSpPr txBox="1"/>
                    <p:nvPr/>
                  </p:nvSpPr>
                  <p:spPr>
                    <a:xfrm>
                      <a:off x="2412720" y="3498483"/>
                      <a:ext cx="1188530" cy="646331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latin typeface="Cambria Math" charset="0"/>
                              </a:rPr>
                              <m:t>h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=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𝑋</m:t>
                            </m:r>
                            <m:r>
                              <m:rPr>
                                <m:sty m:val="p"/>
                              </m:rPr>
                              <a:rPr lang="en-US" b="0" i="1" smtClean="0">
                                <a:latin typeface="Cambria Math" charset="0"/>
                              </a:rPr>
                              <m:t>β</m:t>
                            </m:r>
                          </m:oMath>
                        </m:oMathPara>
                      </a14:m>
                      <a:endParaRPr lang="en-US" b="0" dirty="0"/>
                    </a:p>
                    <a:p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30" name="TextBox 29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412720" y="3498483"/>
                      <a:ext cx="1188530" cy="646331"/>
                    </a:xfrm>
                    <a:prstGeom prst="rect">
                      <a:avLst/>
                    </a:prstGeom>
                    <a:blipFill rotWithShape="0">
                      <a:blip r:embed="rId8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31" name="Straight Arrow Connector 30"/>
                <p:cNvCxnSpPr/>
                <p:nvPr/>
              </p:nvCxnSpPr>
              <p:spPr>
                <a:xfrm flipV="1">
                  <a:off x="2207052" y="3714038"/>
                  <a:ext cx="255532" cy="4541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2" name="Rectangle 31"/>
                <p:cNvSpPr/>
                <p:nvPr/>
              </p:nvSpPr>
              <p:spPr>
                <a:xfrm>
                  <a:off x="4353981" y="3222805"/>
                  <a:ext cx="1132369" cy="1005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Activation</a:t>
                  </a: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3" name="TextBox 32"/>
                    <p:cNvSpPr txBox="1"/>
                    <p:nvPr/>
                  </p:nvSpPr>
                  <p:spPr>
                    <a:xfrm>
                      <a:off x="5404539" y="3359086"/>
                      <a:ext cx="2245512" cy="61734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latin typeface="Cambria Math" charset="0"/>
                              </a:rPr>
                              <m:t>𝑝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=</m:t>
                            </m:r>
                            <m:f>
                              <m:fPr>
                                <m:ctrlPr>
                                  <a:rPr lang="mr-IN" b="0" i="1" smtClean="0">
                                    <a:latin typeface="Cambria Math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1+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−</m:t>
                                    </m:r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h</m:t>
                                    </m:r>
                                  </m:sup>
                                </m:sSup>
                              </m:den>
                            </m:f>
                          </m:oMath>
                        </m:oMathPara>
                      </a14:m>
                      <a:endParaRPr lang="en-US" b="1" dirty="0"/>
                    </a:p>
                  </p:txBody>
                </p:sp>
              </mc:Choice>
              <mc:Fallback xmlns="">
                <p:sp>
                  <p:nvSpPr>
                    <p:cNvPr id="33" name="TextBox 32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404539" y="3359086"/>
                      <a:ext cx="2245512" cy="617348"/>
                    </a:xfrm>
                    <a:prstGeom prst="rect">
                      <a:avLst/>
                    </a:prstGeom>
                    <a:blipFill rotWithShape="0">
                      <a:blip r:embed="rId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34" name="Straight Arrow Connector 33"/>
                <p:cNvCxnSpPr/>
                <p:nvPr/>
              </p:nvCxnSpPr>
              <p:spPr>
                <a:xfrm>
                  <a:off x="5537168" y="3713835"/>
                  <a:ext cx="277387" cy="203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5" name="Rectangle 34"/>
                <p:cNvSpPr/>
                <p:nvPr/>
              </p:nvSpPr>
              <p:spPr>
                <a:xfrm>
                  <a:off x="7652903" y="3195835"/>
                  <a:ext cx="1005840" cy="1005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Loss Fun</a:t>
                  </a:r>
                </a:p>
              </p:txBody>
            </p:sp>
            <p:cxnSp>
              <p:nvCxnSpPr>
                <p:cNvPr id="36" name="Straight Arrow Connector 35"/>
                <p:cNvCxnSpPr/>
                <p:nvPr/>
              </p:nvCxnSpPr>
              <p:spPr>
                <a:xfrm flipV="1">
                  <a:off x="3487750" y="3697793"/>
                  <a:ext cx="806155" cy="8934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Arrow Connector 36"/>
                <p:cNvCxnSpPr/>
                <p:nvPr/>
              </p:nvCxnSpPr>
              <p:spPr>
                <a:xfrm>
                  <a:off x="7274560" y="3696747"/>
                  <a:ext cx="328205" cy="0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8" name="TextBox 37"/>
                <p:cNvSpPr txBox="1"/>
                <p:nvPr/>
              </p:nvSpPr>
              <p:spPr>
                <a:xfrm>
                  <a:off x="8476864" y="3667760"/>
                  <a:ext cx="1847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en-US" dirty="0"/>
                </a:p>
              </p:txBody>
            </p:sp>
          </p:grpSp>
        </p:grpSp>
        <p:cxnSp>
          <p:nvCxnSpPr>
            <p:cNvPr id="24" name="Straight Arrow Connector 23"/>
            <p:cNvCxnSpPr/>
            <p:nvPr/>
          </p:nvCxnSpPr>
          <p:spPr>
            <a:xfrm flipV="1">
              <a:off x="8569837" y="5266223"/>
              <a:ext cx="576295" cy="7568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/>
          <p:cNvGrpSpPr/>
          <p:nvPr/>
        </p:nvGrpSpPr>
        <p:grpSpPr>
          <a:xfrm>
            <a:off x="339018" y="4428081"/>
            <a:ext cx="11852982" cy="1032810"/>
            <a:chOff x="0" y="4778909"/>
            <a:chExt cx="11852982" cy="1032810"/>
          </a:xfrm>
        </p:grpSpPr>
        <p:grpSp>
          <p:nvGrpSpPr>
            <p:cNvPr id="41" name="Group 40"/>
            <p:cNvGrpSpPr/>
            <p:nvPr/>
          </p:nvGrpSpPr>
          <p:grpSpPr>
            <a:xfrm>
              <a:off x="0" y="4778909"/>
              <a:ext cx="11852982" cy="1032810"/>
              <a:chOff x="0" y="4778909"/>
              <a:chExt cx="11852982" cy="103281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3" name="TextBox 42"/>
                  <p:cNvSpPr txBox="1"/>
                  <p:nvPr/>
                </p:nvSpPr>
                <p:spPr>
                  <a:xfrm>
                    <a:off x="8147022" y="4876881"/>
                    <a:ext cx="3705960" cy="76450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ℒ</m:t>
                          </m:r>
                          <m:r>
                            <a:rPr lang="en-US" sz="16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r>
                            <a:rPr lang="en-US" sz="16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𝑊</m:t>
                          </m:r>
                          <m:r>
                            <a:rPr lang="en-US" sz="16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)=</m:t>
                          </m:r>
                          <m:nary>
                            <m:naryPr>
                              <m:chr m:val="∑"/>
                              <m:ctrlPr>
                                <a:rPr lang="is-IS" sz="16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16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16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ℒ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6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𝑊</m:t>
                                  </m:r>
                                </m:e>
                              </m:d>
                            </m:e>
                          </m:nary>
                        </m:oMath>
                      </m:oMathPara>
                    </a14:m>
                    <a:endParaRPr lang="en-US" b="0" i="1" dirty="0">
                      <a:latin typeface="Cambria Math" charset="0"/>
                      <a:ea typeface="Cambria Math" charset="0"/>
                      <a:cs typeface="Cambria Math" charset="0"/>
                    </a:endParaRPr>
                  </a:p>
                </p:txBody>
              </p:sp>
            </mc:Choice>
            <mc:Fallback xmlns="">
              <p:sp>
                <p:nvSpPr>
                  <p:cNvPr id="43" name="TextBox 4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147022" y="4876881"/>
                    <a:ext cx="3705960" cy="764505"/>
                  </a:xfrm>
                  <a:prstGeom prst="rect">
                    <a:avLst/>
                  </a:prstGeom>
                  <a:blipFill rotWithShape="0"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44" name="Group 43"/>
              <p:cNvGrpSpPr/>
              <p:nvPr/>
            </p:nvGrpSpPr>
            <p:grpSpPr>
              <a:xfrm>
                <a:off x="0" y="4778909"/>
                <a:ext cx="8416752" cy="1032810"/>
                <a:chOff x="244843" y="3195835"/>
                <a:chExt cx="8416752" cy="1032810"/>
              </a:xfrm>
            </p:grpSpPr>
            <p:sp>
              <p:nvSpPr>
                <p:cNvPr id="45" name="Rectangle 44"/>
                <p:cNvSpPr/>
                <p:nvPr/>
              </p:nvSpPr>
              <p:spPr>
                <a:xfrm>
                  <a:off x="1093393" y="3203897"/>
                  <a:ext cx="1005840" cy="1005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Affine</a:t>
                  </a: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6" name="TextBox 45"/>
                    <p:cNvSpPr txBox="1"/>
                    <p:nvPr/>
                  </p:nvSpPr>
                  <p:spPr>
                    <a:xfrm>
                      <a:off x="244843" y="3522061"/>
                      <a:ext cx="392287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latin typeface="Cambria Math" charset="0"/>
                              </a:rPr>
                              <m:t>𝑋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46" name="TextBox 45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44843" y="3522061"/>
                      <a:ext cx="392287" cy="369332"/>
                    </a:xfrm>
                    <a:prstGeom prst="rect">
                      <a:avLst/>
                    </a:prstGeom>
                    <a:blipFill rotWithShape="0">
                      <a:blip r:embed="rId11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47" name="Straight Arrow Connector 46"/>
                <p:cNvCxnSpPr/>
                <p:nvPr/>
              </p:nvCxnSpPr>
              <p:spPr>
                <a:xfrm>
                  <a:off x="678230" y="3725725"/>
                  <a:ext cx="347196" cy="0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8" name="TextBox 47"/>
                    <p:cNvSpPr txBox="1"/>
                    <p:nvPr/>
                  </p:nvSpPr>
                  <p:spPr>
                    <a:xfrm>
                      <a:off x="2412720" y="3498483"/>
                      <a:ext cx="1093633" cy="646331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latin typeface="Cambria Math" charset="0"/>
                              </a:rPr>
                              <m:t>h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=</m:t>
                            </m:r>
                            <m:r>
                              <a:rPr lang="en-US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𝑋</m:t>
                            </m:r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𝑊</m:t>
                            </m:r>
                          </m:oMath>
                        </m:oMathPara>
                      </a14:m>
                      <a:endParaRPr lang="en-US" b="0" dirty="0">
                        <a:solidFill>
                          <a:srgbClr val="FF0000"/>
                        </a:solidFill>
                      </a:endParaRPr>
                    </a:p>
                    <a:p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48" name="TextBox 47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412720" y="3498483"/>
                      <a:ext cx="1093633" cy="646331"/>
                    </a:xfrm>
                    <a:prstGeom prst="rect">
                      <a:avLst/>
                    </a:prstGeom>
                    <a:blipFill rotWithShape="0">
                      <a:blip r:embed="rId12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49" name="Straight Arrow Connector 48"/>
                <p:cNvCxnSpPr/>
                <p:nvPr/>
              </p:nvCxnSpPr>
              <p:spPr>
                <a:xfrm flipV="1">
                  <a:off x="2207052" y="3714038"/>
                  <a:ext cx="255532" cy="4541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0" name="Rectangle 49"/>
                <p:cNvSpPr/>
                <p:nvPr/>
              </p:nvSpPr>
              <p:spPr>
                <a:xfrm>
                  <a:off x="4353981" y="3222805"/>
                  <a:ext cx="1132369" cy="1005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Activation</a:t>
                  </a:r>
                </a:p>
              </p:txBody>
            </p: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51" name="TextBox 50"/>
                    <p:cNvSpPr txBox="1"/>
                    <p:nvPr/>
                  </p:nvSpPr>
                  <p:spPr>
                    <a:xfrm>
                      <a:off x="5404539" y="3359086"/>
                      <a:ext cx="2245512" cy="61734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</m:acc>
                            <m:r>
                              <a:rPr lang="en-US" b="0" i="1" smtClean="0">
                                <a:latin typeface="Cambria Math" charset="0"/>
                              </a:rPr>
                              <m:t>=</m:t>
                            </m:r>
                            <m:f>
                              <m:fPr>
                                <m:ctrlPr>
                                  <a:rPr lang="mr-IN" b="0" i="1" smtClean="0">
                                    <a:latin typeface="Cambria Math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1+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−</m:t>
                                    </m:r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h</m:t>
                                    </m:r>
                                  </m:sup>
                                </m:sSup>
                              </m:den>
                            </m:f>
                          </m:oMath>
                        </m:oMathPara>
                      </a14:m>
                      <a:endParaRPr lang="en-US" b="1" dirty="0"/>
                    </a:p>
                  </p:txBody>
                </p:sp>
              </mc:Choice>
              <mc:Fallback>
                <p:sp>
                  <p:nvSpPr>
                    <p:cNvPr id="51" name="TextBox 50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404539" y="3359086"/>
                      <a:ext cx="2245512" cy="617348"/>
                    </a:xfrm>
                    <a:prstGeom prst="rect">
                      <a:avLst/>
                    </a:prstGeom>
                    <a:blipFill rotWithShape="0">
                      <a:blip r:embed="rId13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52" name="Straight Arrow Connector 51"/>
                <p:cNvCxnSpPr/>
                <p:nvPr/>
              </p:nvCxnSpPr>
              <p:spPr>
                <a:xfrm>
                  <a:off x="5537168" y="3713835"/>
                  <a:ext cx="277387" cy="203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3" name="Rectangle 52"/>
                <p:cNvSpPr/>
                <p:nvPr/>
              </p:nvSpPr>
              <p:spPr>
                <a:xfrm>
                  <a:off x="7652903" y="3195835"/>
                  <a:ext cx="1005840" cy="1005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Loss Fun</a:t>
                  </a:r>
                </a:p>
              </p:txBody>
            </p:sp>
            <p:cxnSp>
              <p:nvCxnSpPr>
                <p:cNvPr id="54" name="Straight Arrow Connector 53"/>
                <p:cNvCxnSpPr/>
                <p:nvPr/>
              </p:nvCxnSpPr>
              <p:spPr>
                <a:xfrm flipV="1">
                  <a:off x="3487750" y="3697793"/>
                  <a:ext cx="806155" cy="8934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Arrow Connector 54"/>
                <p:cNvCxnSpPr/>
                <p:nvPr/>
              </p:nvCxnSpPr>
              <p:spPr>
                <a:xfrm>
                  <a:off x="7274560" y="3696747"/>
                  <a:ext cx="328205" cy="0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6" name="TextBox 55"/>
                <p:cNvSpPr txBox="1"/>
                <p:nvPr/>
              </p:nvSpPr>
              <p:spPr>
                <a:xfrm>
                  <a:off x="8476864" y="3667760"/>
                  <a:ext cx="1847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en-US" dirty="0"/>
                </a:p>
              </p:txBody>
            </p:sp>
          </p:grpSp>
        </p:grpSp>
        <p:cxnSp>
          <p:nvCxnSpPr>
            <p:cNvPr id="42" name="Straight Arrow Connector 41"/>
            <p:cNvCxnSpPr/>
            <p:nvPr/>
          </p:nvCxnSpPr>
          <p:spPr>
            <a:xfrm flipV="1">
              <a:off x="8569837" y="5266223"/>
              <a:ext cx="576295" cy="7568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261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881507" y="1003552"/>
            <a:ext cx="6450216" cy="2002418"/>
          </a:xfrm>
          <a:prstGeom prst="rect">
            <a:avLst/>
          </a:prstGeom>
          <a:solidFill>
            <a:srgbClr val="F9F9F9">
              <a:alpha val="16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our first ANN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6AAA-7C75-FB4B-8EA1-06B22787237D}" type="slidenum">
              <a:rPr lang="en-US" smtClean="0"/>
              <a:t>36</a:t>
            </a:fld>
            <a:endParaRPr lang="en-US"/>
          </a:p>
        </p:txBody>
      </p:sp>
      <p:grpSp>
        <p:nvGrpSpPr>
          <p:cNvPr id="40" name="Group 39"/>
          <p:cNvGrpSpPr/>
          <p:nvPr/>
        </p:nvGrpSpPr>
        <p:grpSpPr>
          <a:xfrm>
            <a:off x="349292" y="1486761"/>
            <a:ext cx="11852982" cy="1032810"/>
            <a:chOff x="0" y="4778909"/>
            <a:chExt cx="11852982" cy="1032810"/>
          </a:xfrm>
        </p:grpSpPr>
        <p:grpSp>
          <p:nvGrpSpPr>
            <p:cNvPr id="41" name="Group 40"/>
            <p:cNvGrpSpPr/>
            <p:nvPr/>
          </p:nvGrpSpPr>
          <p:grpSpPr>
            <a:xfrm>
              <a:off x="0" y="4778909"/>
              <a:ext cx="11852982" cy="1032810"/>
              <a:chOff x="0" y="4778909"/>
              <a:chExt cx="11852982" cy="103281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3" name="TextBox 42"/>
                  <p:cNvSpPr txBox="1"/>
                  <p:nvPr/>
                </p:nvSpPr>
                <p:spPr>
                  <a:xfrm>
                    <a:off x="8147022" y="4876881"/>
                    <a:ext cx="3705960" cy="76450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ℒ</m:t>
                          </m:r>
                          <m:r>
                            <a:rPr lang="en-US" sz="16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r>
                            <a:rPr lang="en-US" sz="16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𝑊</m:t>
                          </m:r>
                          <m:r>
                            <a:rPr lang="en-US" sz="16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)=</m:t>
                          </m:r>
                          <m:nary>
                            <m:naryPr>
                              <m:chr m:val="∑"/>
                              <m:ctrlPr>
                                <a:rPr lang="is-IS" sz="16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16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16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ℒ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6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𝑊</m:t>
                                  </m:r>
                                </m:e>
                              </m:d>
                            </m:e>
                          </m:nary>
                        </m:oMath>
                      </m:oMathPara>
                    </a14:m>
                    <a:endParaRPr lang="en-US" b="0" i="1" dirty="0">
                      <a:latin typeface="Cambria Math" charset="0"/>
                      <a:ea typeface="Cambria Math" charset="0"/>
                      <a:cs typeface="Cambria Math" charset="0"/>
                    </a:endParaRPr>
                  </a:p>
                </p:txBody>
              </p:sp>
            </mc:Choice>
            <mc:Fallback xmlns="">
              <p:sp>
                <p:nvSpPr>
                  <p:cNvPr id="43" name="TextBox 4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147022" y="4876881"/>
                    <a:ext cx="3705960" cy="764505"/>
                  </a:xfrm>
                  <a:prstGeom prst="rect">
                    <a:avLst/>
                  </a:prstGeom>
                  <a:blipFill rotWithShape="0"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44" name="Group 43"/>
              <p:cNvGrpSpPr/>
              <p:nvPr/>
            </p:nvGrpSpPr>
            <p:grpSpPr>
              <a:xfrm>
                <a:off x="0" y="4778909"/>
                <a:ext cx="8416752" cy="1032810"/>
                <a:chOff x="244843" y="3195835"/>
                <a:chExt cx="8416752" cy="1032810"/>
              </a:xfrm>
            </p:grpSpPr>
            <p:sp>
              <p:nvSpPr>
                <p:cNvPr id="45" name="Rectangle 44"/>
                <p:cNvSpPr/>
                <p:nvPr/>
              </p:nvSpPr>
              <p:spPr>
                <a:xfrm>
                  <a:off x="1093393" y="3203897"/>
                  <a:ext cx="1005840" cy="1005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Affine</a:t>
                  </a: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6" name="TextBox 45"/>
                    <p:cNvSpPr txBox="1"/>
                    <p:nvPr/>
                  </p:nvSpPr>
                  <p:spPr>
                    <a:xfrm>
                      <a:off x="244843" y="3522061"/>
                      <a:ext cx="392287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latin typeface="Cambria Math" charset="0"/>
                              </a:rPr>
                              <m:t>𝑋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46" name="TextBox 45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44843" y="3522061"/>
                      <a:ext cx="392287" cy="369332"/>
                    </a:xfrm>
                    <a:prstGeom prst="rect">
                      <a:avLst/>
                    </a:prstGeom>
                    <a:blipFill rotWithShape="0">
                      <a:blip r:embed="rId3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47" name="Straight Arrow Connector 46"/>
                <p:cNvCxnSpPr/>
                <p:nvPr/>
              </p:nvCxnSpPr>
              <p:spPr>
                <a:xfrm>
                  <a:off x="678230" y="3725725"/>
                  <a:ext cx="347196" cy="0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8" name="TextBox 47"/>
                    <p:cNvSpPr txBox="1"/>
                    <p:nvPr/>
                  </p:nvSpPr>
                  <p:spPr>
                    <a:xfrm>
                      <a:off x="2412720" y="3498483"/>
                      <a:ext cx="1075231" cy="646331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latin typeface="Cambria Math" charset="0"/>
                              </a:rPr>
                              <m:t>h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=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𝑋𝑊</m:t>
                            </m:r>
                          </m:oMath>
                        </m:oMathPara>
                      </a14:m>
                      <a:endParaRPr lang="en-US" b="0" dirty="0"/>
                    </a:p>
                    <a:p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48" name="TextBox 47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412720" y="3498483"/>
                      <a:ext cx="1075231" cy="646331"/>
                    </a:xfrm>
                    <a:prstGeom prst="rect">
                      <a:avLst/>
                    </a:prstGeom>
                    <a:blipFill rotWithShape="0">
                      <a:blip r:embed="rId4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49" name="Straight Arrow Connector 48"/>
                <p:cNvCxnSpPr/>
                <p:nvPr/>
              </p:nvCxnSpPr>
              <p:spPr>
                <a:xfrm flipV="1">
                  <a:off x="2207052" y="3714038"/>
                  <a:ext cx="255532" cy="4541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0" name="Rectangle 49"/>
                <p:cNvSpPr/>
                <p:nvPr/>
              </p:nvSpPr>
              <p:spPr>
                <a:xfrm>
                  <a:off x="4353981" y="3222805"/>
                  <a:ext cx="1132369" cy="1005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Activation</a:t>
                  </a:r>
                </a:p>
              </p:txBody>
            </p: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51" name="TextBox 50"/>
                    <p:cNvSpPr txBox="1"/>
                    <p:nvPr/>
                  </p:nvSpPr>
                  <p:spPr>
                    <a:xfrm>
                      <a:off x="5404539" y="3359086"/>
                      <a:ext cx="2245512" cy="61734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</m:acc>
                            <m:r>
                              <a:rPr lang="en-US" b="0" i="1" smtClean="0">
                                <a:latin typeface="Cambria Math" charset="0"/>
                              </a:rPr>
                              <m:t>=</m:t>
                            </m:r>
                            <m:f>
                              <m:fPr>
                                <m:ctrlPr>
                                  <a:rPr lang="mr-IN" b="0" i="1" smtClean="0">
                                    <a:latin typeface="Cambria Math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1+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−</m:t>
                                    </m:r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h</m:t>
                                    </m:r>
                                  </m:sup>
                                </m:sSup>
                              </m:den>
                            </m:f>
                          </m:oMath>
                        </m:oMathPara>
                      </a14:m>
                      <a:endParaRPr lang="en-US" b="1" dirty="0"/>
                    </a:p>
                  </p:txBody>
                </p:sp>
              </mc:Choice>
              <mc:Fallback>
                <p:sp>
                  <p:nvSpPr>
                    <p:cNvPr id="51" name="TextBox 50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404539" y="3359086"/>
                      <a:ext cx="2245512" cy="617348"/>
                    </a:xfrm>
                    <a:prstGeom prst="rect">
                      <a:avLst/>
                    </a:prstGeom>
                    <a:blipFill rotWithShape="0">
                      <a:blip r:embed="rId5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52" name="Straight Arrow Connector 51"/>
                <p:cNvCxnSpPr/>
                <p:nvPr/>
              </p:nvCxnSpPr>
              <p:spPr>
                <a:xfrm>
                  <a:off x="5537168" y="3713835"/>
                  <a:ext cx="277387" cy="203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3" name="Rectangle 52"/>
                <p:cNvSpPr/>
                <p:nvPr/>
              </p:nvSpPr>
              <p:spPr>
                <a:xfrm>
                  <a:off x="7652903" y="3195835"/>
                  <a:ext cx="1005840" cy="1005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Loss Fun</a:t>
                  </a:r>
                </a:p>
              </p:txBody>
            </p:sp>
            <p:cxnSp>
              <p:nvCxnSpPr>
                <p:cNvPr id="54" name="Straight Arrow Connector 53"/>
                <p:cNvCxnSpPr/>
                <p:nvPr/>
              </p:nvCxnSpPr>
              <p:spPr>
                <a:xfrm flipV="1">
                  <a:off x="3487750" y="3697793"/>
                  <a:ext cx="806155" cy="8934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Arrow Connector 54"/>
                <p:cNvCxnSpPr/>
                <p:nvPr/>
              </p:nvCxnSpPr>
              <p:spPr>
                <a:xfrm>
                  <a:off x="7274560" y="3696747"/>
                  <a:ext cx="328205" cy="0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6" name="TextBox 55"/>
                <p:cNvSpPr txBox="1"/>
                <p:nvPr/>
              </p:nvSpPr>
              <p:spPr>
                <a:xfrm>
                  <a:off x="8476864" y="3667760"/>
                  <a:ext cx="1847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en-US" dirty="0"/>
                </a:p>
              </p:txBody>
            </p:sp>
          </p:grpSp>
        </p:grpSp>
        <p:cxnSp>
          <p:nvCxnSpPr>
            <p:cNvPr id="42" name="Straight Arrow Connector 41"/>
            <p:cNvCxnSpPr/>
            <p:nvPr/>
          </p:nvCxnSpPr>
          <p:spPr>
            <a:xfrm flipV="1">
              <a:off x="8569837" y="5266223"/>
              <a:ext cx="576295" cy="7568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1" name="Rectangle 80"/>
          <p:cNvSpPr/>
          <p:nvPr/>
        </p:nvSpPr>
        <p:spPr>
          <a:xfrm>
            <a:off x="5562720" y="4589252"/>
            <a:ext cx="6279988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Single Neuron Network</a:t>
            </a:r>
          </a:p>
          <a:p>
            <a:pPr algn="ctr"/>
            <a:r>
              <a:rPr lang="en-US" sz="4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Very similar to Perceptron</a:t>
            </a:r>
            <a:endParaRPr lang="en-US" sz="4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xmlns="" id="{9595B5D6-ACD7-7445-A2C2-93B1E6A68FB7}"/>
              </a:ext>
            </a:extLst>
          </p:cNvPr>
          <p:cNvGrpSpPr/>
          <p:nvPr/>
        </p:nvGrpSpPr>
        <p:grpSpPr>
          <a:xfrm>
            <a:off x="6601203" y="2430612"/>
            <a:ext cx="2464738" cy="1367720"/>
            <a:chOff x="6601203" y="2430612"/>
            <a:chExt cx="2464738" cy="1367720"/>
          </a:xfrm>
        </p:grpSpPr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xmlns="" id="{13B4D59D-81EF-5B4E-8D93-9A65BAA503E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802714" y="2430612"/>
              <a:ext cx="177949" cy="998388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xmlns="" id="{89875D31-B93D-4648-BB23-0EB0F9B62DFB}"/>
                    </a:ext>
                  </a:extLst>
                </p:cNvPr>
                <p:cNvSpPr txBox="1"/>
                <p:nvPr/>
              </p:nvSpPr>
              <p:spPr>
                <a:xfrm>
                  <a:off x="6601203" y="3429000"/>
                  <a:ext cx="246473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“Sigmoid activation” </a:t>
                  </a:r>
                  <a14:m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𝝈</m:t>
                      </m:r>
                    </m:oMath>
                  </a14:m>
                  <a:endParaRPr lang="en-CA" b="1" dirty="0"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89875D31-B93D-4648-BB23-0EB0F9B62D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01203" y="3429000"/>
                  <a:ext cx="2464738" cy="369332"/>
                </a:xfrm>
                <a:prstGeom prst="rect">
                  <a:avLst/>
                </a:prstGeom>
                <a:blipFill>
                  <a:blip r:embed="rId6"/>
                  <a:stretch>
                    <a:fillRect l="-2051" t="-6667" b="-2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xmlns="" id="{E636D56C-BF50-C84F-BA5E-60DAF4C2953D}"/>
              </a:ext>
            </a:extLst>
          </p:cNvPr>
          <p:cNvGrpSpPr/>
          <p:nvPr/>
        </p:nvGrpSpPr>
        <p:grpSpPr>
          <a:xfrm>
            <a:off x="1197842" y="3597076"/>
            <a:ext cx="4697625" cy="1395342"/>
            <a:chOff x="1197842" y="3597076"/>
            <a:chExt cx="4697625" cy="1395342"/>
          </a:xfrm>
        </p:grpSpPr>
        <p:grpSp>
          <p:nvGrpSpPr>
            <p:cNvPr id="84" name="Group 83"/>
            <p:cNvGrpSpPr/>
            <p:nvPr/>
          </p:nvGrpSpPr>
          <p:grpSpPr>
            <a:xfrm>
              <a:off x="1197842" y="3597076"/>
              <a:ext cx="4697625" cy="1395342"/>
              <a:chOff x="1197842" y="3597076"/>
              <a:chExt cx="4697625" cy="1395342"/>
            </a:xfrm>
          </p:grpSpPr>
          <p:grpSp>
            <p:nvGrpSpPr>
              <p:cNvPr id="82" name="Group 81"/>
              <p:cNvGrpSpPr/>
              <p:nvPr/>
            </p:nvGrpSpPr>
            <p:grpSpPr>
              <a:xfrm>
                <a:off x="1197842" y="4087377"/>
                <a:ext cx="4697625" cy="392036"/>
                <a:chOff x="1197842" y="4087377"/>
                <a:chExt cx="4697625" cy="39203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6" name="TextBox 75"/>
                    <p:cNvSpPr txBox="1"/>
                    <p:nvPr/>
                  </p:nvSpPr>
                  <p:spPr>
                    <a:xfrm flipH="1" flipV="1">
                      <a:off x="1197842" y="4110081"/>
                      <a:ext cx="965301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latin typeface="Cambria Math" charset="0"/>
                              </a:rPr>
                              <m:t>𝑋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76" name="TextBox 75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flipH="1" flipV="1">
                      <a:off x="1197842" y="4110081"/>
                      <a:ext cx="965301" cy="369332"/>
                    </a:xfrm>
                    <a:prstGeom prst="rect">
                      <a:avLst/>
                    </a:prstGeom>
                    <a:blipFill rotWithShape="0">
                      <a:blip r:embed="rId7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78" name="Straight Arrow Connector 77"/>
                <p:cNvCxnSpPr/>
                <p:nvPr/>
              </p:nvCxnSpPr>
              <p:spPr>
                <a:xfrm flipV="1">
                  <a:off x="1897470" y="4287179"/>
                  <a:ext cx="576295" cy="7568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Straight Arrow Connector 78"/>
                <p:cNvCxnSpPr/>
                <p:nvPr/>
              </p:nvCxnSpPr>
              <p:spPr>
                <a:xfrm flipV="1">
                  <a:off x="4578085" y="4272043"/>
                  <a:ext cx="576295" cy="7568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0" name="TextBox 79"/>
                    <p:cNvSpPr txBox="1"/>
                    <p:nvPr/>
                  </p:nvSpPr>
                  <p:spPr>
                    <a:xfrm flipH="1">
                      <a:off x="4930166" y="4087377"/>
                      <a:ext cx="965301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latin typeface="Cambria Math" charset="0"/>
                              </a:rPr>
                              <m:t>𝑌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80" name="TextBox 79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flipH="1">
                      <a:off x="4930166" y="4087377"/>
                      <a:ext cx="965301" cy="369332"/>
                    </a:xfrm>
                    <a:prstGeom prst="rect">
                      <a:avLst/>
                    </a:prstGeom>
                    <a:blipFill rotWithShape="0">
                      <a:blip r:embed="rId8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83" name="Oval 82"/>
              <p:cNvSpPr/>
              <p:nvPr/>
            </p:nvSpPr>
            <p:spPr>
              <a:xfrm>
                <a:off x="2788768" y="3597076"/>
                <a:ext cx="1505252" cy="1395342"/>
              </a:xfrm>
              <a:prstGeom prst="ellipse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xmlns="" id="{16082CFC-1F15-CC49-A1D0-A13350CF0F34}"/>
                    </a:ext>
                  </a:extLst>
                </p:cNvPr>
                <p:cNvSpPr txBox="1"/>
                <p:nvPr/>
              </p:nvSpPr>
              <p:spPr>
                <a:xfrm>
                  <a:off x="3211309" y="4110081"/>
                  <a:ext cx="89530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oMath>
                  </a14:m>
                  <a:r>
                    <a:rPr lang="en-US" i="1" dirty="0"/>
                    <a:t>(XW)</a:t>
                  </a:r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16082CFC-1F15-CC49-A1D0-A13350CF0F3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11309" y="4110081"/>
                  <a:ext cx="895306" cy="369332"/>
                </a:xfrm>
                <a:prstGeom prst="rect">
                  <a:avLst/>
                </a:prstGeom>
                <a:blipFill>
                  <a:blip r:embed="rId9"/>
                  <a:stretch>
                    <a:fillRect t="-10345" b="-2413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108413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1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6AAA-7C75-FB4B-8EA1-06B22787237D}" type="slidenum">
              <a:rPr lang="en-US" smtClean="0"/>
              <a:t>37</a:t>
            </a:fld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833415" y="983807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 smtClean="0"/>
              <a:t>Introduction to Artificial Neural Networks 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 smtClean="0"/>
              <a:t>Review of Classification and Logistic Regression 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 smtClean="0"/>
              <a:t>Single Neuron Network (‘Perceptron’)  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b="1" dirty="0"/>
              <a:t>Multi-Layer Perceptron (MLP) 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1533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Using Heart Data</a:t>
            </a:r>
          </a:p>
        </p:txBody>
      </p:sp>
      <p:pic>
        <p:nvPicPr>
          <p:cNvPr id="7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5125" y="2146300"/>
            <a:ext cx="6381749" cy="42545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6AAA-7C75-FB4B-8EA1-06B22787237D}" type="slidenum">
              <a:rPr lang="en-US" smtClean="0"/>
              <a:t>38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39450" y="1233478"/>
            <a:ext cx="65357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Slightly modified data to illustrate concepts. </a:t>
            </a:r>
          </a:p>
        </p:txBody>
      </p:sp>
    </p:spTree>
    <p:extLst>
      <p:ext uri="{BB962C8B-B14F-4D97-AF65-F5344CB8AC3E}">
        <p14:creationId xmlns:p14="http://schemas.microsoft.com/office/powerpoint/2010/main" val="1295868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Using Heart Data</a:t>
            </a:r>
          </a:p>
        </p:txBody>
      </p:sp>
      <p:pic>
        <p:nvPicPr>
          <p:cNvPr id="20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6552" y="1408352"/>
            <a:ext cx="6143508" cy="4095673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6AAA-7C75-FB4B-8EA1-06B22787237D}" type="slidenum">
              <a:rPr lang="en-US" smtClean="0"/>
              <a:t>39</a:t>
            </a:fld>
            <a:endParaRPr lang="en-US"/>
          </a:p>
        </p:txBody>
      </p:sp>
      <p:pic>
        <p:nvPicPr>
          <p:cNvPr id="19" name="Content Placeholder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2365" y="1389225"/>
            <a:ext cx="6172199" cy="4114800"/>
          </a:xfrm>
          <a:prstGeom prst="rect">
            <a:avLst/>
          </a:prstGeom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7370751" y="1234551"/>
            <a:ext cx="28151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Choose W such as 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xmlns="" id="{161687BF-A7E1-2943-A514-C2C237129895}"/>
              </a:ext>
            </a:extLst>
          </p:cNvPr>
          <p:cNvGrpSpPr/>
          <p:nvPr/>
        </p:nvGrpSpPr>
        <p:grpSpPr>
          <a:xfrm>
            <a:off x="883048" y="1903188"/>
            <a:ext cx="4697625" cy="1395342"/>
            <a:chOff x="883048" y="1903188"/>
            <a:chExt cx="4697625" cy="1395342"/>
          </a:xfrm>
        </p:grpSpPr>
        <p:grpSp>
          <p:nvGrpSpPr>
            <p:cNvPr id="12" name="Group 11"/>
            <p:cNvGrpSpPr/>
            <p:nvPr/>
          </p:nvGrpSpPr>
          <p:grpSpPr>
            <a:xfrm>
              <a:off x="883048" y="1903188"/>
              <a:ext cx="4697625" cy="1395342"/>
              <a:chOff x="1197842" y="3597076"/>
              <a:chExt cx="4697625" cy="1395342"/>
            </a:xfrm>
          </p:grpSpPr>
          <p:grpSp>
            <p:nvGrpSpPr>
              <p:cNvPr id="13" name="Group 12"/>
              <p:cNvGrpSpPr/>
              <p:nvPr/>
            </p:nvGrpSpPr>
            <p:grpSpPr>
              <a:xfrm>
                <a:off x="1197842" y="4087377"/>
                <a:ext cx="4697625" cy="392036"/>
                <a:chOff x="1197842" y="4087377"/>
                <a:chExt cx="4697625" cy="39203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5" name="TextBox 14"/>
                    <p:cNvSpPr txBox="1"/>
                    <p:nvPr/>
                  </p:nvSpPr>
                  <p:spPr>
                    <a:xfrm flipH="1" flipV="1">
                      <a:off x="1197842" y="4110081"/>
                      <a:ext cx="965301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latin typeface="Cambria Math" charset="0"/>
                              </a:rPr>
                              <m:t>𝑋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15" name="TextBox 14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flipH="1" flipV="1">
                      <a:off x="1197842" y="4110081"/>
                      <a:ext cx="965301" cy="369332"/>
                    </a:xfrm>
                    <a:prstGeom prst="rect">
                      <a:avLst/>
                    </a:prstGeom>
                    <a:blipFill rotWithShape="0">
                      <a:blip r:embed="rId4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16" name="Straight Arrow Connector 15"/>
                <p:cNvCxnSpPr/>
                <p:nvPr/>
              </p:nvCxnSpPr>
              <p:spPr>
                <a:xfrm flipV="1">
                  <a:off x="1897470" y="4287179"/>
                  <a:ext cx="576295" cy="7568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Straight Arrow Connector 16"/>
                <p:cNvCxnSpPr/>
                <p:nvPr/>
              </p:nvCxnSpPr>
              <p:spPr>
                <a:xfrm flipV="1">
                  <a:off x="4578085" y="4272043"/>
                  <a:ext cx="576295" cy="7568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8" name="TextBox 17"/>
                    <p:cNvSpPr txBox="1"/>
                    <p:nvPr/>
                  </p:nvSpPr>
                  <p:spPr>
                    <a:xfrm flipH="1">
                      <a:off x="4930166" y="4087377"/>
                      <a:ext cx="965301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latin typeface="Cambria Math" charset="0"/>
                              </a:rPr>
                              <m:t>𝑌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18" name="TextBox 17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flipH="1">
                      <a:off x="4930166" y="4087377"/>
                      <a:ext cx="965301" cy="369332"/>
                    </a:xfrm>
                    <a:prstGeom prst="rect">
                      <a:avLst/>
                    </a:prstGeom>
                    <a:blipFill rotWithShape="0">
                      <a:blip r:embed="rId5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14" name="Oval 13"/>
              <p:cNvSpPr/>
              <p:nvPr/>
            </p:nvSpPr>
            <p:spPr>
              <a:xfrm>
                <a:off x="2788768" y="3597076"/>
                <a:ext cx="1505252" cy="1395342"/>
              </a:xfrm>
              <a:prstGeom prst="ellipse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xmlns="" id="{2217EECC-C692-CE42-92AA-08A89B9408FA}"/>
                    </a:ext>
                  </a:extLst>
                </p:cNvPr>
                <p:cNvSpPr txBox="1"/>
                <p:nvPr/>
              </p:nvSpPr>
              <p:spPr>
                <a:xfrm>
                  <a:off x="2858599" y="2422919"/>
                  <a:ext cx="89530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oMath>
                  </a14:m>
                  <a:r>
                    <a:rPr lang="en-US" i="1" dirty="0"/>
                    <a:t>(XW)</a:t>
                  </a:r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2217EECC-C692-CE42-92AA-08A89B9408F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58599" y="2422919"/>
                  <a:ext cx="895306" cy="369332"/>
                </a:xfrm>
                <a:prstGeom prst="rect">
                  <a:avLst/>
                </a:prstGeom>
                <a:blipFill>
                  <a:blip r:embed="rId6"/>
                  <a:stretch>
                    <a:fillRect t="-6667" b="-2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368871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983807"/>
            <a:ext cx="10327008" cy="2111143"/>
          </a:xfrm>
        </p:spPr>
        <p:txBody>
          <a:bodyPr/>
          <a:lstStyle/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b="1" dirty="0" smtClean="0"/>
              <a:t>Introduction </a:t>
            </a:r>
            <a:r>
              <a:rPr lang="en-US" b="1" dirty="0"/>
              <a:t>to Artificial Neural Networks 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/>
              <a:t>Review of Classification and Logistic Regression 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/>
              <a:t>Single Neuron Network (‘Perceptron</a:t>
            </a:r>
            <a:r>
              <a:rPr lang="en-US" dirty="0" smtClean="0"/>
              <a:t>’)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/>
              <a:t>Multi-Layer Perceptron (MLP) </a:t>
            </a:r>
            <a:r>
              <a:rPr lang="en-US" dirty="0" smtClean="0"/>
              <a:t>  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6AAA-7C75-FB4B-8EA1-06B22787237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490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Using Heart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6AAA-7C75-FB4B-8EA1-06B22787237D}" type="slidenum">
              <a:rPr lang="en-US" smtClean="0"/>
              <a:t>40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7370751" y="1234551"/>
            <a:ext cx="28151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Choose W such as 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3084" y="1402850"/>
            <a:ext cx="6131884" cy="4087923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xmlns="" id="{385DE864-E921-454D-9B9D-3451057C1782}"/>
              </a:ext>
            </a:extLst>
          </p:cNvPr>
          <p:cNvGrpSpPr/>
          <p:nvPr/>
        </p:nvGrpSpPr>
        <p:grpSpPr>
          <a:xfrm>
            <a:off x="883048" y="1903188"/>
            <a:ext cx="4697625" cy="1395342"/>
            <a:chOff x="883048" y="1903188"/>
            <a:chExt cx="4697625" cy="1395342"/>
          </a:xfrm>
        </p:grpSpPr>
        <p:grpSp>
          <p:nvGrpSpPr>
            <p:cNvPr id="12" name="Group 11"/>
            <p:cNvGrpSpPr/>
            <p:nvPr/>
          </p:nvGrpSpPr>
          <p:grpSpPr>
            <a:xfrm>
              <a:off x="883048" y="1903188"/>
              <a:ext cx="4697625" cy="1395342"/>
              <a:chOff x="1197842" y="3597076"/>
              <a:chExt cx="4697625" cy="1395342"/>
            </a:xfrm>
          </p:grpSpPr>
          <p:grpSp>
            <p:nvGrpSpPr>
              <p:cNvPr id="13" name="Group 12"/>
              <p:cNvGrpSpPr/>
              <p:nvPr/>
            </p:nvGrpSpPr>
            <p:grpSpPr>
              <a:xfrm>
                <a:off x="1197842" y="4087377"/>
                <a:ext cx="4697625" cy="392036"/>
                <a:chOff x="1197842" y="4087377"/>
                <a:chExt cx="4697625" cy="39203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5" name="TextBox 14"/>
                    <p:cNvSpPr txBox="1"/>
                    <p:nvPr/>
                  </p:nvSpPr>
                  <p:spPr>
                    <a:xfrm flipH="1" flipV="1">
                      <a:off x="1197842" y="4110081"/>
                      <a:ext cx="965301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latin typeface="Cambria Math" charset="0"/>
                              </a:rPr>
                              <m:t>𝑋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15" name="TextBox 14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flipH="1" flipV="1">
                      <a:off x="1197842" y="4110081"/>
                      <a:ext cx="965301" cy="369332"/>
                    </a:xfrm>
                    <a:prstGeom prst="rect">
                      <a:avLst/>
                    </a:prstGeom>
                    <a:blipFill rotWithShape="0">
                      <a:blip r:embed="rId3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16" name="Straight Arrow Connector 15"/>
                <p:cNvCxnSpPr/>
                <p:nvPr/>
              </p:nvCxnSpPr>
              <p:spPr>
                <a:xfrm flipV="1">
                  <a:off x="1897470" y="4287179"/>
                  <a:ext cx="576295" cy="7568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Straight Arrow Connector 16"/>
                <p:cNvCxnSpPr/>
                <p:nvPr/>
              </p:nvCxnSpPr>
              <p:spPr>
                <a:xfrm flipV="1">
                  <a:off x="4578085" y="4272043"/>
                  <a:ext cx="576295" cy="7568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8" name="TextBox 17"/>
                    <p:cNvSpPr txBox="1"/>
                    <p:nvPr/>
                  </p:nvSpPr>
                  <p:spPr>
                    <a:xfrm flipH="1">
                      <a:off x="4930166" y="4087377"/>
                      <a:ext cx="965301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latin typeface="Cambria Math" charset="0"/>
                              </a:rPr>
                              <m:t>𝑌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18" name="TextBox 17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flipH="1">
                      <a:off x="4930166" y="4087377"/>
                      <a:ext cx="965301" cy="369332"/>
                    </a:xfrm>
                    <a:prstGeom prst="rect">
                      <a:avLst/>
                    </a:prstGeom>
                    <a:blipFill rotWithShape="0">
                      <a:blip r:embed="rId4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14" name="Oval 13"/>
              <p:cNvSpPr/>
              <p:nvPr/>
            </p:nvSpPr>
            <p:spPr>
              <a:xfrm>
                <a:off x="2788768" y="3597076"/>
                <a:ext cx="1505252" cy="1395342"/>
              </a:xfrm>
              <a:prstGeom prst="ellipse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xmlns="" id="{A37172BB-8D6E-6B43-A9E8-40C7B75A92CA}"/>
                    </a:ext>
                  </a:extLst>
                </p:cNvPr>
                <p:cNvSpPr/>
                <p:nvPr/>
              </p:nvSpPr>
              <p:spPr>
                <a:xfrm>
                  <a:off x="2858599" y="2416193"/>
                  <a:ext cx="791435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oMath>
                  </a14:m>
                  <a:r>
                    <a:rPr lang="en-US" i="1" dirty="0"/>
                    <a:t>(XW)</a:t>
                  </a:r>
                </a:p>
              </p:txBody>
            </p:sp>
          </mc:Choice>
          <mc:Fallback xmlns=""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A37172BB-8D6E-6B43-A9E8-40C7B75A92C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58599" y="2416193"/>
                  <a:ext cx="791435" cy="369332"/>
                </a:xfrm>
                <a:prstGeom prst="rect">
                  <a:avLst/>
                </a:prstGeom>
                <a:blipFill>
                  <a:blip r:embed="rId5"/>
                  <a:stretch>
                    <a:fillRect t="-3333" r="-4762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82110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6AAA-7C75-FB4B-8EA1-06B22787237D}" type="slidenum">
              <a:rPr lang="en-US" smtClean="0"/>
              <a:t>41</a:t>
            </a:fld>
            <a:endParaRPr lang="en-US"/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4914" y="744694"/>
            <a:ext cx="4629228" cy="3086152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1419" y="3589458"/>
            <a:ext cx="4629228" cy="3086152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AE29BA91-764A-4743-8CBD-7EE16CF87960}"/>
              </a:ext>
            </a:extLst>
          </p:cNvPr>
          <p:cNvGrpSpPr/>
          <p:nvPr/>
        </p:nvGrpSpPr>
        <p:grpSpPr>
          <a:xfrm>
            <a:off x="621143" y="1489041"/>
            <a:ext cx="4697625" cy="1395342"/>
            <a:chOff x="621143" y="1489041"/>
            <a:chExt cx="4697625" cy="1395342"/>
          </a:xfrm>
        </p:grpSpPr>
        <p:grpSp>
          <p:nvGrpSpPr>
            <p:cNvPr id="26" name="Group 25"/>
            <p:cNvGrpSpPr/>
            <p:nvPr/>
          </p:nvGrpSpPr>
          <p:grpSpPr>
            <a:xfrm>
              <a:off x="621143" y="1489041"/>
              <a:ext cx="4697625" cy="1395342"/>
              <a:chOff x="1197842" y="3597076"/>
              <a:chExt cx="4697625" cy="1395342"/>
            </a:xfrm>
          </p:grpSpPr>
          <p:grpSp>
            <p:nvGrpSpPr>
              <p:cNvPr id="27" name="Group 26"/>
              <p:cNvGrpSpPr/>
              <p:nvPr/>
            </p:nvGrpSpPr>
            <p:grpSpPr>
              <a:xfrm>
                <a:off x="1197842" y="4087377"/>
                <a:ext cx="4697625" cy="392036"/>
                <a:chOff x="1197842" y="4087377"/>
                <a:chExt cx="4697625" cy="39203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9" name="TextBox 28"/>
                    <p:cNvSpPr txBox="1"/>
                    <p:nvPr/>
                  </p:nvSpPr>
                  <p:spPr>
                    <a:xfrm flipH="1" flipV="1">
                      <a:off x="1197842" y="4110081"/>
                      <a:ext cx="965301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latin typeface="Cambria Math" charset="0"/>
                              </a:rPr>
                              <m:t>𝑋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29" name="TextBox 28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flipH="1" flipV="1">
                      <a:off x="1197842" y="4110081"/>
                      <a:ext cx="965301" cy="369332"/>
                    </a:xfrm>
                    <a:prstGeom prst="rect">
                      <a:avLst/>
                    </a:prstGeom>
                    <a:blipFill rotWithShape="0">
                      <a:blip r:embed="rId5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30" name="Straight Arrow Connector 29"/>
                <p:cNvCxnSpPr/>
                <p:nvPr/>
              </p:nvCxnSpPr>
              <p:spPr>
                <a:xfrm flipV="1">
                  <a:off x="1897470" y="4287179"/>
                  <a:ext cx="576295" cy="7568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Arrow Connector 30"/>
                <p:cNvCxnSpPr/>
                <p:nvPr/>
              </p:nvCxnSpPr>
              <p:spPr>
                <a:xfrm flipV="1">
                  <a:off x="4578085" y="4272043"/>
                  <a:ext cx="576295" cy="7568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2" name="TextBox 31"/>
                    <p:cNvSpPr txBox="1"/>
                    <p:nvPr/>
                  </p:nvSpPr>
                  <p:spPr>
                    <a:xfrm flipH="1">
                      <a:off x="4930166" y="4087377"/>
                      <a:ext cx="965301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latin typeface="Cambria Math" charset="0"/>
                              </a:rPr>
                              <m:t>𝑌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32" name="TextBox 31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flipH="1">
                      <a:off x="4930166" y="4087377"/>
                      <a:ext cx="965301" cy="369332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28" name="Oval 27"/>
              <p:cNvSpPr/>
              <p:nvPr/>
            </p:nvSpPr>
            <p:spPr>
              <a:xfrm>
                <a:off x="2788768" y="3597076"/>
                <a:ext cx="1505252" cy="1395342"/>
              </a:xfrm>
              <a:prstGeom prst="ellipse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xmlns="" id="{DEFBF57C-37F1-6545-922E-51E923BAC766}"/>
                    </a:ext>
                  </a:extLst>
                </p:cNvPr>
                <p:cNvSpPr/>
                <p:nvPr/>
              </p:nvSpPr>
              <p:spPr>
                <a:xfrm>
                  <a:off x="2547481" y="1979342"/>
                  <a:ext cx="869982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oMath>
                  </a14:m>
                  <a:r>
                    <a:rPr lang="en-US" i="1" dirty="0"/>
                    <a:t>(XW</a:t>
                  </a:r>
                  <a:r>
                    <a:rPr lang="en-US" i="1" baseline="-25000" dirty="0"/>
                    <a:t>1</a:t>
                  </a:r>
                  <a:r>
                    <a:rPr lang="en-US" i="1" dirty="0"/>
                    <a:t>)</a:t>
                  </a:r>
                </a:p>
              </p:txBody>
            </p:sp>
          </mc:Choice>
          <mc:Fallback xmlns=""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DEFBF57C-37F1-6545-922E-51E923BAC76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47481" y="1979342"/>
                  <a:ext cx="869982" cy="369332"/>
                </a:xfrm>
                <a:prstGeom prst="rect">
                  <a:avLst/>
                </a:prstGeom>
                <a:blipFill>
                  <a:blip r:embed="rId7"/>
                  <a:stretch>
                    <a:fillRect t="-10345" r="-4348" b="-2413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xmlns="" id="{2156F362-5DBD-254C-B191-E5F59044247D}"/>
              </a:ext>
            </a:extLst>
          </p:cNvPr>
          <p:cNvGrpSpPr/>
          <p:nvPr/>
        </p:nvGrpSpPr>
        <p:grpSpPr>
          <a:xfrm>
            <a:off x="595845" y="4367755"/>
            <a:ext cx="4697625" cy="1395342"/>
            <a:chOff x="595845" y="4367755"/>
            <a:chExt cx="4697625" cy="1395342"/>
          </a:xfrm>
        </p:grpSpPr>
        <p:grpSp>
          <p:nvGrpSpPr>
            <p:cNvPr id="19" name="Group 18"/>
            <p:cNvGrpSpPr/>
            <p:nvPr/>
          </p:nvGrpSpPr>
          <p:grpSpPr>
            <a:xfrm>
              <a:off x="595845" y="4367755"/>
              <a:ext cx="4697625" cy="1395342"/>
              <a:chOff x="1197842" y="3597076"/>
              <a:chExt cx="4697625" cy="1395342"/>
            </a:xfrm>
          </p:grpSpPr>
          <p:grpSp>
            <p:nvGrpSpPr>
              <p:cNvPr id="20" name="Group 19"/>
              <p:cNvGrpSpPr/>
              <p:nvPr/>
            </p:nvGrpSpPr>
            <p:grpSpPr>
              <a:xfrm>
                <a:off x="1197842" y="4087377"/>
                <a:ext cx="4697625" cy="392036"/>
                <a:chOff x="1197842" y="4087377"/>
                <a:chExt cx="4697625" cy="39203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2" name="TextBox 21"/>
                    <p:cNvSpPr txBox="1"/>
                    <p:nvPr/>
                  </p:nvSpPr>
                  <p:spPr>
                    <a:xfrm flipH="1" flipV="1">
                      <a:off x="1197842" y="4110081"/>
                      <a:ext cx="965301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latin typeface="Cambria Math" charset="0"/>
                              </a:rPr>
                              <m:t>𝑋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22" name="TextBox 21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flipH="1" flipV="1">
                      <a:off x="1197842" y="4110081"/>
                      <a:ext cx="965301" cy="369332"/>
                    </a:xfrm>
                    <a:prstGeom prst="rect">
                      <a:avLst/>
                    </a:prstGeom>
                    <a:blipFill rotWithShape="0">
                      <a:blip r:embed="rId8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23" name="Straight Arrow Connector 22"/>
                <p:cNvCxnSpPr/>
                <p:nvPr/>
              </p:nvCxnSpPr>
              <p:spPr>
                <a:xfrm flipV="1">
                  <a:off x="1897470" y="4287179"/>
                  <a:ext cx="576295" cy="7568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Arrow Connector 23"/>
                <p:cNvCxnSpPr/>
                <p:nvPr/>
              </p:nvCxnSpPr>
              <p:spPr>
                <a:xfrm flipV="1">
                  <a:off x="4578085" y="4272043"/>
                  <a:ext cx="576295" cy="7568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5" name="TextBox 24"/>
                    <p:cNvSpPr txBox="1"/>
                    <p:nvPr/>
                  </p:nvSpPr>
                  <p:spPr>
                    <a:xfrm flipH="1">
                      <a:off x="4930166" y="4087377"/>
                      <a:ext cx="965301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latin typeface="Cambria Math" charset="0"/>
                              </a:rPr>
                              <m:t>𝑌</m:t>
                            </m:r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25" name="TextBox 24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flipH="1">
                      <a:off x="4930166" y="4087377"/>
                      <a:ext cx="965301" cy="369332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21" name="Oval 20"/>
              <p:cNvSpPr/>
              <p:nvPr/>
            </p:nvSpPr>
            <p:spPr>
              <a:xfrm>
                <a:off x="2788768" y="3597076"/>
                <a:ext cx="1505252" cy="1395342"/>
              </a:xfrm>
              <a:prstGeom prst="ellipse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xmlns="" id="{45235402-7388-E549-B6C4-AA8BD9DD0608}"/>
                    </a:ext>
                  </a:extLst>
                </p:cNvPr>
                <p:cNvSpPr/>
                <p:nvPr/>
              </p:nvSpPr>
              <p:spPr>
                <a:xfrm>
                  <a:off x="2529083" y="4873192"/>
                  <a:ext cx="869982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oMath>
                  </a14:m>
                  <a:r>
                    <a:rPr lang="en-US" i="1" dirty="0"/>
                    <a:t>(XW</a:t>
                  </a:r>
                  <a:r>
                    <a:rPr lang="en-US" i="1" baseline="-25000" dirty="0"/>
                    <a:t>2</a:t>
                  </a:r>
                  <a:r>
                    <a:rPr lang="en-US" i="1" dirty="0"/>
                    <a:t>)</a:t>
                  </a:r>
                </a:p>
              </p:txBody>
            </p:sp>
          </mc:Choice>
          <mc:Fallback xmlns=""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45235402-7388-E549-B6C4-AA8BD9DD060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29083" y="4873192"/>
                  <a:ext cx="869982" cy="369332"/>
                </a:xfrm>
                <a:prstGeom prst="rect">
                  <a:avLst/>
                </a:prstGeom>
                <a:blipFill>
                  <a:blip r:embed="rId10"/>
                  <a:stretch>
                    <a:fillRect t="-10345" r="-4286" b="-2413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634855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Pavlos game #232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6AAA-7C75-FB4B-8EA1-06B22787237D}" type="slidenum">
              <a:rPr lang="en-US" smtClean="0"/>
              <a:t>42</a:t>
            </a:fld>
            <a:endParaRPr lang="en-US"/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7658" y="2845077"/>
            <a:ext cx="2057400" cy="1371600"/>
          </a:xfrm>
          <a:prstGeom prst="rect">
            <a:avLst/>
          </a:prstGeom>
        </p:spPr>
      </p:pic>
      <p:grpSp>
        <p:nvGrpSpPr>
          <p:cNvPr id="40" name="Group 39"/>
          <p:cNvGrpSpPr/>
          <p:nvPr/>
        </p:nvGrpSpPr>
        <p:grpSpPr>
          <a:xfrm>
            <a:off x="4710581" y="1896692"/>
            <a:ext cx="2586311" cy="3341717"/>
            <a:chOff x="5051467" y="1533076"/>
            <a:chExt cx="2586311" cy="3341717"/>
          </a:xfrm>
        </p:grpSpPr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80378" y="1533076"/>
              <a:ext cx="2057400" cy="1371600"/>
            </a:xfrm>
            <a:prstGeom prst="rect">
              <a:avLst/>
            </a:prstGeom>
          </p:spPr>
        </p:pic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80378" y="3503193"/>
              <a:ext cx="2057400" cy="1371600"/>
            </a:xfrm>
            <a:prstGeom prst="rect">
              <a:avLst/>
            </a:prstGeom>
          </p:spPr>
        </p:pic>
        <p:cxnSp>
          <p:nvCxnSpPr>
            <p:cNvPr id="44" name="Straight Arrow Connector 43"/>
            <p:cNvCxnSpPr>
              <a:cxnSpLocks/>
            </p:cNvCxnSpPr>
            <p:nvPr/>
          </p:nvCxnSpPr>
          <p:spPr>
            <a:xfrm>
              <a:off x="5051467" y="2226862"/>
              <a:ext cx="558651" cy="0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>
              <a:cxnSpLocks/>
            </p:cNvCxnSpPr>
            <p:nvPr/>
          </p:nvCxnSpPr>
          <p:spPr>
            <a:xfrm>
              <a:off x="5051467" y="4180432"/>
              <a:ext cx="558651" cy="0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xmlns="" id="{553BDBE0-2609-AE4E-B5AE-EF9F0FF1DA87}"/>
              </a:ext>
            </a:extLst>
          </p:cNvPr>
          <p:cNvGrpSpPr/>
          <p:nvPr/>
        </p:nvGrpSpPr>
        <p:grpSpPr>
          <a:xfrm>
            <a:off x="584063" y="1892807"/>
            <a:ext cx="4405843" cy="3329091"/>
            <a:chOff x="584063" y="1892807"/>
            <a:chExt cx="4405843" cy="3329091"/>
          </a:xfrm>
        </p:grpSpPr>
        <p:grpSp>
          <p:nvGrpSpPr>
            <p:cNvPr id="72" name="Group 71"/>
            <p:cNvGrpSpPr/>
            <p:nvPr/>
          </p:nvGrpSpPr>
          <p:grpSpPr>
            <a:xfrm>
              <a:off x="584063" y="2413676"/>
              <a:ext cx="4405843" cy="2305776"/>
              <a:chOff x="-1300001" y="2124008"/>
              <a:chExt cx="4405843" cy="230577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" name="TextBox 8"/>
                  <p:cNvSpPr txBox="1"/>
                  <p:nvPr/>
                </p:nvSpPr>
                <p:spPr>
                  <a:xfrm flipH="1">
                    <a:off x="2140541" y="2124008"/>
                    <a:ext cx="965301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charset="0"/>
                            </a:rPr>
                            <m:t>𝑌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9" name="TextBox 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flipH="1">
                    <a:off x="2140541" y="2124008"/>
                    <a:ext cx="965301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TextBox 14"/>
                  <p:cNvSpPr txBox="1"/>
                  <p:nvPr/>
                </p:nvSpPr>
                <p:spPr>
                  <a:xfrm flipH="1">
                    <a:off x="2128154" y="4060452"/>
                    <a:ext cx="965301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charset="0"/>
                            </a:rPr>
                            <m:t>𝑌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′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5" name="TextBox 1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flipH="1">
                    <a:off x="2128154" y="4060452"/>
                    <a:ext cx="965301" cy="36933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71" name="Group 70"/>
              <p:cNvGrpSpPr/>
              <p:nvPr/>
            </p:nvGrpSpPr>
            <p:grpSpPr>
              <a:xfrm>
                <a:off x="-1300001" y="2285500"/>
                <a:ext cx="3685524" cy="1951157"/>
                <a:chOff x="-1300001" y="2285500"/>
                <a:chExt cx="3685524" cy="1951157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2" name="TextBox 11"/>
                    <p:cNvSpPr txBox="1"/>
                    <p:nvPr/>
                  </p:nvSpPr>
                  <p:spPr>
                    <a:xfrm flipH="1" flipV="1">
                      <a:off x="-1300001" y="2932808"/>
                      <a:ext cx="965301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latin typeface="Cambria Math" charset="0"/>
                              </a:rPr>
                              <m:t>𝑋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12" name="TextBox 11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flipH="1" flipV="1">
                      <a:off x="-1300001" y="2932808"/>
                      <a:ext cx="965301" cy="369332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67" name="Group 66"/>
                <p:cNvGrpSpPr/>
                <p:nvPr/>
              </p:nvGrpSpPr>
              <p:grpSpPr>
                <a:xfrm>
                  <a:off x="-603640" y="2285500"/>
                  <a:ext cx="2989163" cy="1951157"/>
                  <a:chOff x="-603640" y="2285500"/>
                  <a:chExt cx="2989163" cy="1951157"/>
                </a:xfrm>
              </p:grpSpPr>
              <p:cxnSp>
                <p:nvCxnSpPr>
                  <p:cNvPr id="7" name="Straight Arrow Connector 6"/>
                  <p:cNvCxnSpPr>
                    <a:cxnSpLocks/>
                  </p:cNvCxnSpPr>
                  <p:nvPr/>
                </p:nvCxnSpPr>
                <p:spPr>
                  <a:xfrm flipV="1">
                    <a:off x="-603640" y="2569969"/>
                    <a:ext cx="1022479" cy="423216"/>
                  </a:xfrm>
                  <a:prstGeom prst="straightConnector1">
                    <a:avLst/>
                  </a:prstGeom>
                  <a:ln>
                    <a:solidFill>
                      <a:schemeClr val="tx1">
                        <a:lumMod val="75000"/>
                        <a:lumOff val="25000"/>
                      </a:schemeClr>
                    </a:solidFill>
                    <a:tailEnd type="triangle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" name="Straight Arrow Connector 7"/>
                  <p:cNvCxnSpPr/>
                  <p:nvPr/>
                </p:nvCxnSpPr>
                <p:spPr>
                  <a:xfrm>
                    <a:off x="2058093" y="2285500"/>
                    <a:ext cx="327430" cy="100"/>
                  </a:xfrm>
                  <a:prstGeom prst="straightConnector1">
                    <a:avLst/>
                  </a:prstGeom>
                  <a:ln>
                    <a:solidFill>
                      <a:schemeClr val="tx1">
                        <a:lumMod val="75000"/>
                        <a:lumOff val="25000"/>
                      </a:schemeClr>
                    </a:solidFill>
                    <a:tailEnd type="triangle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" name="Straight Arrow Connector 12"/>
                  <p:cNvCxnSpPr>
                    <a:cxnSpLocks/>
                  </p:cNvCxnSpPr>
                  <p:nvPr/>
                </p:nvCxnSpPr>
                <p:spPr>
                  <a:xfrm>
                    <a:off x="-603640" y="3302140"/>
                    <a:ext cx="1022479" cy="678641"/>
                  </a:xfrm>
                  <a:prstGeom prst="straightConnector1">
                    <a:avLst/>
                  </a:prstGeom>
                  <a:ln>
                    <a:solidFill>
                      <a:schemeClr val="tx1">
                        <a:lumMod val="75000"/>
                        <a:lumOff val="25000"/>
                      </a:schemeClr>
                    </a:solidFill>
                    <a:tailEnd type="triangle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" name="Straight Arrow Connector 46"/>
                  <p:cNvCxnSpPr/>
                  <p:nvPr/>
                </p:nvCxnSpPr>
                <p:spPr>
                  <a:xfrm>
                    <a:off x="2031936" y="4236557"/>
                    <a:ext cx="327430" cy="100"/>
                  </a:xfrm>
                  <a:prstGeom prst="straightConnector1">
                    <a:avLst/>
                  </a:prstGeom>
                  <a:ln>
                    <a:solidFill>
                      <a:schemeClr val="tx1">
                        <a:lumMod val="75000"/>
                        <a:lumOff val="25000"/>
                      </a:schemeClr>
                    </a:solidFill>
                    <a:tailEnd type="triangle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sp>
          <p:nvSpPr>
            <p:cNvPr id="49" name="Oval 48">
              <a:extLst>
                <a:ext uri="{FF2B5EF4-FFF2-40B4-BE49-F238E27FC236}">
                  <a16:creationId xmlns:a16="http://schemas.microsoft.com/office/drawing/2014/main" xmlns="" id="{BB2DE864-0863-CD43-8BD6-8F4589072142}"/>
                </a:ext>
              </a:extLst>
            </p:cNvPr>
            <p:cNvSpPr/>
            <p:nvPr/>
          </p:nvSpPr>
          <p:spPr>
            <a:xfrm>
              <a:off x="2398563" y="3826556"/>
              <a:ext cx="1505252" cy="1395342"/>
            </a:xfrm>
            <a:prstGeom prst="ellipse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xmlns="" id="{DB61FA3B-2A5A-1E45-BC21-890B9AE2B298}"/>
                </a:ext>
              </a:extLst>
            </p:cNvPr>
            <p:cNvSpPr/>
            <p:nvPr/>
          </p:nvSpPr>
          <p:spPr>
            <a:xfrm>
              <a:off x="2394761" y="1892807"/>
              <a:ext cx="1505252" cy="1395342"/>
            </a:xfrm>
            <a:prstGeom prst="ellipse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Rectangle 55">
                  <a:extLst>
                    <a:ext uri="{FF2B5EF4-FFF2-40B4-BE49-F238E27FC236}">
                      <a16:creationId xmlns:a16="http://schemas.microsoft.com/office/drawing/2014/main" xmlns="" id="{6EECE632-1B3B-F14C-B355-062C8072560D}"/>
                    </a:ext>
                  </a:extLst>
                </p:cNvPr>
                <p:cNvSpPr/>
                <p:nvPr/>
              </p:nvSpPr>
              <p:spPr>
                <a:xfrm>
                  <a:off x="2735869" y="2439435"/>
                  <a:ext cx="869982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oMath>
                  </a14:m>
                  <a:r>
                    <a:rPr lang="en-US" i="1" dirty="0"/>
                    <a:t>(XW</a:t>
                  </a:r>
                  <a:r>
                    <a:rPr lang="en-US" i="1" baseline="-25000" dirty="0"/>
                    <a:t>1</a:t>
                  </a:r>
                  <a:r>
                    <a:rPr lang="en-US" i="1" dirty="0"/>
                    <a:t>)</a:t>
                  </a:r>
                </a:p>
              </p:txBody>
            </p:sp>
          </mc:Choice>
          <mc:Fallback xmlns="">
            <p:sp>
              <p:nvSpPr>
                <p:cNvPr id="56" name="Rectangle 55">
                  <a:extLst>
                    <a:ext uri="{FF2B5EF4-FFF2-40B4-BE49-F238E27FC236}">
                      <a16:creationId xmlns:a16="http://schemas.microsoft.com/office/drawing/2014/main" id="{6EECE632-1B3B-F14C-B355-062C8072560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35869" y="2439435"/>
                  <a:ext cx="869982" cy="369332"/>
                </a:xfrm>
                <a:prstGeom prst="rect">
                  <a:avLst/>
                </a:prstGeom>
                <a:blipFill>
                  <a:blip r:embed="rId8"/>
                  <a:stretch>
                    <a:fillRect t="-6897" r="-4286" b="-2413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Rectangle 56">
                  <a:extLst>
                    <a:ext uri="{FF2B5EF4-FFF2-40B4-BE49-F238E27FC236}">
                      <a16:creationId xmlns:a16="http://schemas.microsoft.com/office/drawing/2014/main" xmlns="" id="{BA077D34-3189-B540-9B67-E6BBF249468D}"/>
                    </a:ext>
                  </a:extLst>
                </p:cNvPr>
                <p:cNvSpPr/>
                <p:nvPr/>
              </p:nvSpPr>
              <p:spPr>
                <a:xfrm>
                  <a:off x="2737770" y="4367943"/>
                  <a:ext cx="869982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oMath>
                  </a14:m>
                  <a:r>
                    <a:rPr lang="en-US" i="1" dirty="0"/>
                    <a:t>(XW</a:t>
                  </a:r>
                  <a:r>
                    <a:rPr lang="en-US" i="1" baseline="-25000" dirty="0"/>
                    <a:t>2</a:t>
                  </a:r>
                  <a:r>
                    <a:rPr lang="en-US" i="1" dirty="0"/>
                    <a:t>)</a:t>
                  </a:r>
                </a:p>
              </p:txBody>
            </p:sp>
          </mc:Choice>
          <mc:Fallback xmlns="">
            <p:sp>
              <p:nvSpPr>
                <p:cNvPr id="57" name="Rectangle 56">
                  <a:extLst>
                    <a:ext uri="{FF2B5EF4-FFF2-40B4-BE49-F238E27FC236}">
                      <a16:creationId xmlns:a16="http://schemas.microsoft.com/office/drawing/2014/main" id="{BA077D34-3189-B540-9B67-E6BBF249468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37770" y="4367943"/>
                  <a:ext cx="869982" cy="369332"/>
                </a:xfrm>
                <a:prstGeom prst="rect">
                  <a:avLst/>
                </a:prstGeom>
                <a:blipFill>
                  <a:blip r:embed="rId9"/>
                  <a:stretch>
                    <a:fillRect t="-6667" r="-4412" b="-2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xmlns="" id="{0C9B89EE-3DC5-B04A-AF1F-EE584FA9FD67}"/>
              </a:ext>
            </a:extLst>
          </p:cNvPr>
          <p:cNvGrpSpPr/>
          <p:nvPr/>
        </p:nvGrpSpPr>
        <p:grpSpPr>
          <a:xfrm>
            <a:off x="7107135" y="2439435"/>
            <a:ext cx="2310644" cy="2185786"/>
            <a:chOff x="7107135" y="2439435"/>
            <a:chExt cx="2310644" cy="2185786"/>
          </a:xfrm>
        </p:grpSpPr>
        <p:grpSp>
          <p:nvGrpSpPr>
            <p:cNvPr id="74" name="Group 73"/>
            <p:cNvGrpSpPr/>
            <p:nvPr/>
          </p:nvGrpSpPr>
          <p:grpSpPr>
            <a:xfrm>
              <a:off x="7107135" y="2439435"/>
              <a:ext cx="2310644" cy="2185786"/>
              <a:chOff x="7452292" y="2064866"/>
              <a:chExt cx="2310644" cy="2185786"/>
            </a:xfrm>
          </p:grpSpPr>
          <p:grpSp>
            <p:nvGrpSpPr>
              <p:cNvPr id="70" name="Group 69"/>
              <p:cNvGrpSpPr/>
              <p:nvPr/>
            </p:nvGrpSpPr>
            <p:grpSpPr>
              <a:xfrm>
                <a:off x="7452292" y="2218876"/>
                <a:ext cx="2310644" cy="1931644"/>
                <a:chOff x="7452292" y="2218876"/>
                <a:chExt cx="2310644" cy="1931644"/>
              </a:xfrm>
            </p:grpSpPr>
            <p:cxnSp>
              <p:nvCxnSpPr>
                <p:cNvPr id="28" name="Straight Arrow Connector 27"/>
                <p:cNvCxnSpPr/>
                <p:nvPr/>
              </p:nvCxnSpPr>
              <p:spPr>
                <a:xfrm flipV="1">
                  <a:off x="7452292" y="3445745"/>
                  <a:ext cx="807248" cy="704775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Arrow Connector 32"/>
                <p:cNvCxnSpPr/>
                <p:nvPr/>
              </p:nvCxnSpPr>
              <p:spPr>
                <a:xfrm>
                  <a:off x="7491413" y="2218876"/>
                  <a:ext cx="782392" cy="628352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Straight Arrow Connector 63"/>
                <p:cNvCxnSpPr/>
                <p:nvPr/>
              </p:nvCxnSpPr>
              <p:spPr>
                <a:xfrm>
                  <a:off x="9435506" y="3192982"/>
                  <a:ext cx="327430" cy="100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5" name="TextBox 64"/>
                  <p:cNvSpPr txBox="1"/>
                  <p:nvPr/>
                </p:nvSpPr>
                <p:spPr>
                  <a:xfrm>
                    <a:off x="7811792" y="2064866"/>
                    <a:ext cx="467820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65" name="TextBox 6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811792" y="2064866"/>
                    <a:ext cx="467820" cy="369332"/>
                  </a:xfrm>
                  <a:prstGeom prst="rect">
                    <a:avLst/>
                  </a:prstGeom>
                  <a:blipFill rotWithShape="0"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6" name="TextBox 65"/>
                  <p:cNvSpPr txBox="1"/>
                  <p:nvPr/>
                </p:nvSpPr>
                <p:spPr>
                  <a:xfrm>
                    <a:off x="7805985" y="3881320"/>
                    <a:ext cx="473143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66" name="TextBox 6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805985" y="3881320"/>
                    <a:ext cx="473143" cy="369332"/>
                  </a:xfrm>
                  <a:prstGeom prst="rect">
                    <a:avLst/>
                  </a:prstGeom>
                  <a:blipFill rotWithShape="0"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xmlns="" id="{993F5EE4-525D-B842-B7D0-DCE031590FBB}"/>
                </a:ext>
              </a:extLst>
            </p:cNvPr>
            <p:cNvSpPr/>
            <p:nvPr/>
          </p:nvSpPr>
          <p:spPr>
            <a:xfrm>
              <a:off x="8018528" y="3051097"/>
              <a:ext cx="1022479" cy="9144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7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Affine (h1 </a:t>
              </a:r>
              <a:r>
                <a:rPr lang="en-US" sz="1700" dirty="0">
                  <a:solidFill>
                    <a:srgbClr val="FF0000"/>
                  </a:solidFill>
                </a:rPr>
                <a:t>+</a:t>
              </a:r>
              <a:r>
                <a:rPr lang="en-US" sz="17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h2)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xmlns="" id="{CC7E8E84-8E98-BF43-9B9D-6885B7C3BBA9}"/>
              </a:ext>
            </a:extLst>
          </p:cNvPr>
          <p:cNvGrpSpPr/>
          <p:nvPr/>
        </p:nvGrpSpPr>
        <p:grpSpPr>
          <a:xfrm>
            <a:off x="8830450" y="2336732"/>
            <a:ext cx="3225334" cy="2526276"/>
            <a:chOff x="8830450" y="2336732"/>
            <a:chExt cx="3225334" cy="2526276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8" name="Rectangle 77">
                  <a:extLst>
                    <a:ext uri="{FF2B5EF4-FFF2-40B4-BE49-F238E27FC236}">
                      <a16:creationId xmlns:a16="http://schemas.microsoft.com/office/drawing/2014/main" xmlns="" id="{83AA1A23-EF89-B34F-A493-C4E1F6EE7B98}"/>
                    </a:ext>
                  </a:extLst>
                </p:cNvPr>
                <p:cNvSpPr/>
                <p:nvPr/>
              </p:nvSpPr>
              <p:spPr>
                <a:xfrm>
                  <a:off x="8830450" y="2336732"/>
                  <a:ext cx="3225334" cy="446276"/>
                </a:xfrm>
                <a:prstGeom prst="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square" anchor="ctr">
                  <a:spAutoFit/>
                </a:bodyPr>
                <a:lstStyle/>
                <a:p>
                  <a:pPr algn="ctr">
                    <a:spcAft>
                      <a:spcPts val="6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𝑞</m:t>
                        </m:r>
                        <m:r>
                          <a:rPr lang="en-US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= 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78" name="Rectangle 77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83AA1A23-EF89-B34F-A493-C4E1F6EE7B9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30450" y="2336732"/>
                  <a:ext cx="3225334" cy="446276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 t="-71795" b="-7564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xmlns="" id="{D1084200-6D55-FE4F-86B1-0E2BDFAA79AE}"/>
                </a:ext>
              </a:extLst>
            </p:cNvPr>
            <p:cNvSpPr txBox="1"/>
            <p:nvPr/>
          </p:nvSpPr>
          <p:spPr>
            <a:xfrm>
              <a:off x="9668107" y="4216677"/>
              <a:ext cx="155002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Not a probability!</a:t>
              </a: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xmlns="" id="{83AA1A23-EF89-B34F-A493-C4E1F6EE7B98}"/>
                  </a:ext>
                </a:extLst>
              </p:cNvPr>
              <p:cNvSpPr/>
              <p:nvPr/>
            </p:nvSpPr>
            <p:spPr>
              <a:xfrm>
                <a:off x="8830450" y="1735898"/>
                <a:ext cx="3225334" cy="446276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anchor="ctr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𝑞</m:t>
                      </m:r>
                      <m:r>
                        <a:rPr lang="en-US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=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31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32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30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83AA1A23-EF89-B34F-A493-C4E1F6EE7B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0450" y="1735898"/>
                <a:ext cx="3225334" cy="446276"/>
              </a:xfrm>
              <a:prstGeom prst="rect">
                <a:avLst/>
              </a:prstGeom>
              <a:blipFill rotWithShape="0">
                <a:blip r:embed="rId14"/>
                <a:stretch>
                  <a:fillRect t="-74026" b="-766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92270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Pavlos game #232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6AAA-7C75-FB4B-8EA1-06B22787237D}" type="slidenum">
              <a:rPr lang="en-US" smtClean="0"/>
              <a:t>43</a:t>
            </a:fld>
            <a:endParaRPr lang="en-US"/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xmlns="" id="{DA9ED698-A670-6E42-A88A-04CDBA50505B}"/>
              </a:ext>
            </a:extLst>
          </p:cNvPr>
          <p:cNvGrpSpPr/>
          <p:nvPr/>
        </p:nvGrpSpPr>
        <p:grpSpPr>
          <a:xfrm>
            <a:off x="4710581" y="1896692"/>
            <a:ext cx="2586311" cy="3341717"/>
            <a:chOff x="5051467" y="1533076"/>
            <a:chExt cx="2586311" cy="3341717"/>
          </a:xfrm>
        </p:grpSpPr>
        <p:pic>
          <p:nvPicPr>
            <p:cNvPr id="102" name="Picture 101">
              <a:extLst>
                <a:ext uri="{FF2B5EF4-FFF2-40B4-BE49-F238E27FC236}">
                  <a16:creationId xmlns:a16="http://schemas.microsoft.com/office/drawing/2014/main" xmlns="" id="{694DA031-F486-BC4E-8A33-CCE50CEEB14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80378" y="1533076"/>
              <a:ext cx="2057400" cy="1371600"/>
            </a:xfrm>
            <a:prstGeom prst="rect">
              <a:avLst/>
            </a:prstGeom>
          </p:spPr>
        </p:pic>
        <p:pic>
          <p:nvPicPr>
            <p:cNvPr id="103" name="Picture 102">
              <a:extLst>
                <a:ext uri="{FF2B5EF4-FFF2-40B4-BE49-F238E27FC236}">
                  <a16:creationId xmlns:a16="http://schemas.microsoft.com/office/drawing/2014/main" xmlns="" id="{8296051A-0043-0946-99A0-398DA9D479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80378" y="3503193"/>
              <a:ext cx="2057400" cy="1371600"/>
            </a:xfrm>
            <a:prstGeom prst="rect">
              <a:avLst/>
            </a:prstGeom>
          </p:spPr>
        </p:pic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xmlns="" id="{B29F40F6-A3A1-6A46-A7EF-B37625F17896}"/>
                </a:ext>
              </a:extLst>
            </p:cNvPr>
            <p:cNvCxnSpPr>
              <a:cxnSpLocks/>
            </p:cNvCxnSpPr>
            <p:nvPr/>
          </p:nvCxnSpPr>
          <p:spPr>
            <a:xfrm>
              <a:off x="5051467" y="2226862"/>
              <a:ext cx="558651" cy="0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xmlns="" id="{DD9D892A-0E99-6E48-8598-1FA51BC0E6F3}"/>
                </a:ext>
              </a:extLst>
            </p:cNvPr>
            <p:cNvCxnSpPr>
              <a:cxnSpLocks/>
            </p:cNvCxnSpPr>
            <p:nvPr/>
          </p:nvCxnSpPr>
          <p:spPr>
            <a:xfrm>
              <a:off x="5051467" y="4180432"/>
              <a:ext cx="558651" cy="0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xmlns="" id="{C64D79C2-9958-D046-9238-F916DFBCAA1F}"/>
              </a:ext>
            </a:extLst>
          </p:cNvPr>
          <p:cNvGrpSpPr/>
          <p:nvPr/>
        </p:nvGrpSpPr>
        <p:grpSpPr>
          <a:xfrm>
            <a:off x="584063" y="1892807"/>
            <a:ext cx="4405843" cy="3329091"/>
            <a:chOff x="584063" y="1892807"/>
            <a:chExt cx="4405843" cy="3329091"/>
          </a:xfrm>
        </p:grpSpPr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xmlns="" id="{554BAEA1-AC28-AD43-A127-E4F2FB087124}"/>
                </a:ext>
              </a:extLst>
            </p:cNvPr>
            <p:cNvGrpSpPr/>
            <p:nvPr/>
          </p:nvGrpSpPr>
          <p:grpSpPr>
            <a:xfrm>
              <a:off x="584063" y="2413676"/>
              <a:ext cx="4405843" cy="2305776"/>
              <a:chOff x="-1300001" y="2124008"/>
              <a:chExt cx="4405843" cy="230577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1" name="TextBox 80">
                    <a:extLst>
                      <a:ext uri="{FF2B5EF4-FFF2-40B4-BE49-F238E27FC236}">
                        <a16:creationId xmlns:a16="http://schemas.microsoft.com/office/drawing/2014/main" xmlns="" id="{4FA07D94-E1DD-554D-853D-94E108D874FD}"/>
                      </a:ext>
                    </a:extLst>
                  </p:cNvPr>
                  <p:cNvSpPr txBox="1"/>
                  <p:nvPr/>
                </p:nvSpPr>
                <p:spPr>
                  <a:xfrm flipH="1">
                    <a:off x="2140541" y="2124008"/>
                    <a:ext cx="965301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charset="0"/>
                            </a:rPr>
                            <m:t>𝑌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81" name="TextBox 80">
                    <a:extLst>
                      <a:ext uri="{FF2B5EF4-FFF2-40B4-BE49-F238E27FC236}">
                        <a16:creationId xmlns:a16="http://schemas.microsoft.com/office/drawing/2014/main" id="{4FA07D94-E1DD-554D-853D-94E108D874F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flipH="1">
                    <a:off x="2140541" y="2124008"/>
                    <a:ext cx="965301" cy="36933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2" name="TextBox 81">
                    <a:extLst>
                      <a:ext uri="{FF2B5EF4-FFF2-40B4-BE49-F238E27FC236}">
                        <a16:creationId xmlns:a16="http://schemas.microsoft.com/office/drawing/2014/main" xmlns="" id="{91C3B74E-0C87-5744-A1D4-799221ADD7E6}"/>
                      </a:ext>
                    </a:extLst>
                  </p:cNvPr>
                  <p:cNvSpPr txBox="1"/>
                  <p:nvPr/>
                </p:nvSpPr>
                <p:spPr>
                  <a:xfrm flipH="1">
                    <a:off x="2128154" y="4060452"/>
                    <a:ext cx="965301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charset="0"/>
                            </a:rPr>
                            <m:t>𝑌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′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82" name="TextBox 81">
                    <a:extLst>
                      <a:ext uri="{FF2B5EF4-FFF2-40B4-BE49-F238E27FC236}">
                        <a16:creationId xmlns:a16="http://schemas.microsoft.com/office/drawing/2014/main" id="{91C3B74E-0C87-5744-A1D4-799221ADD7E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flipH="1">
                    <a:off x="2128154" y="4060452"/>
                    <a:ext cx="965301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83" name="Group 82">
                <a:extLst>
                  <a:ext uri="{FF2B5EF4-FFF2-40B4-BE49-F238E27FC236}">
                    <a16:creationId xmlns:a16="http://schemas.microsoft.com/office/drawing/2014/main" xmlns="" id="{FE76319C-B775-5D4E-AA2D-EFC66CA5A845}"/>
                  </a:ext>
                </a:extLst>
              </p:cNvPr>
              <p:cNvGrpSpPr/>
              <p:nvPr/>
            </p:nvGrpSpPr>
            <p:grpSpPr>
              <a:xfrm>
                <a:off x="-1300001" y="2285500"/>
                <a:ext cx="3685524" cy="1951157"/>
                <a:chOff x="-1300001" y="2285500"/>
                <a:chExt cx="3685524" cy="1951157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4" name="TextBox 83">
                      <a:extLst>
                        <a:ext uri="{FF2B5EF4-FFF2-40B4-BE49-F238E27FC236}">
                          <a16:creationId xmlns:a16="http://schemas.microsoft.com/office/drawing/2014/main" xmlns="" id="{BA0736DD-1CE3-1A4E-A5DD-FDC6C4712B1C}"/>
                        </a:ext>
                      </a:extLst>
                    </p:cNvPr>
                    <p:cNvSpPr txBox="1"/>
                    <p:nvPr/>
                  </p:nvSpPr>
                  <p:spPr>
                    <a:xfrm flipH="1" flipV="1">
                      <a:off x="-1300001" y="2932808"/>
                      <a:ext cx="965301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latin typeface="Cambria Math" charset="0"/>
                              </a:rPr>
                              <m:t>𝑋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84" name="TextBox 83">
                      <a:extLst>
                        <a:ext uri="{FF2B5EF4-FFF2-40B4-BE49-F238E27FC236}">
                          <a16:creationId xmlns:a16="http://schemas.microsoft.com/office/drawing/2014/main" id="{BA0736DD-1CE3-1A4E-A5DD-FDC6C4712B1C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flipH="1" flipV="1">
                      <a:off x="-1300001" y="2932808"/>
                      <a:ext cx="965301" cy="369332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85" name="Group 84">
                  <a:extLst>
                    <a:ext uri="{FF2B5EF4-FFF2-40B4-BE49-F238E27FC236}">
                      <a16:creationId xmlns:a16="http://schemas.microsoft.com/office/drawing/2014/main" xmlns="" id="{6015636B-F3D0-7F4C-B202-2C8E91128056}"/>
                    </a:ext>
                  </a:extLst>
                </p:cNvPr>
                <p:cNvGrpSpPr/>
                <p:nvPr/>
              </p:nvGrpSpPr>
              <p:grpSpPr>
                <a:xfrm>
                  <a:off x="-603640" y="2285500"/>
                  <a:ext cx="2989163" cy="1951157"/>
                  <a:chOff x="-603640" y="2285500"/>
                  <a:chExt cx="2989163" cy="1951157"/>
                </a:xfrm>
              </p:grpSpPr>
              <p:cxnSp>
                <p:nvCxnSpPr>
                  <p:cNvPr id="86" name="Straight Arrow Connector 85">
                    <a:extLst>
                      <a:ext uri="{FF2B5EF4-FFF2-40B4-BE49-F238E27FC236}">
                        <a16:creationId xmlns:a16="http://schemas.microsoft.com/office/drawing/2014/main" xmlns="" id="{213F3CCC-971B-7648-9E41-858A9D7069A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-603640" y="2569969"/>
                    <a:ext cx="1022479" cy="423216"/>
                  </a:xfrm>
                  <a:prstGeom prst="straightConnector1">
                    <a:avLst/>
                  </a:prstGeom>
                  <a:ln>
                    <a:solidFill>
                      <a:schemeClr val="tx1">
                        <a:lumMod val="75000"/>
                        <a:lumOff val="25000"/>
                      </a:schemeClr>
                    </a:solidFill>
                    <a:tailEnd type="triangle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7" name="Straight Arrow Connector 86">
                    <a:extLst>
                      <a:ext uri="{FF2B5EF4-FFF2-40B4-BE49-F238E27FC236}">
                        <a16:creationId xmlns:a16="http://schemas.microsoft.com/office/drawing/2014/main" xmlns="" id="{45D17F68-2AA7-2642-921A-2FDE37338BE1}"/>
                      </a:ext>
                    </a:extLst>
                  </p:cNvPr>
                  <p:cNvCxnSpPr/>
                  <p:nvPr/>
                </p:nvCxnSpPr>
                <p:spPr>
                  <a:xfrm>
                    <a:off x="2058093" y="2285500"/>
                    <a:ext cx="327430" cy="100"/>
                  </a:xfrm>
                  <a:prstGeom prst="straightConnector1">
                    <a:avLst/>
                  </a:prstGeom>
                  <a:ln>
                    <a:solidFill>
                      <a:schemeClr val="tx1">
                        <a:lumMod val="75000"/>
                        <a:lumOff val="25000"/>
                      </a:schemeClr>
                    </a:solidFill>
                    <a:tailEnd type="triangle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8" name="Straight Arrow Connector 87">
                    <a:extLst>
                      <a:ext uri="{FF2B5EF4-FFF2-40B4-BE49-F238E27FC236}">
                        <a16:creationId xmlns:a16="http://schemas.microsoft.com/office/drawing/2014/main" xmlns="" id="{8E4208B6-0CE2-DB43-B256-E8256834C3E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-603640" y="3302140"/>
                    <a:ext cx="1022479" cy="678641"/>
                  </a:xfrm>
                  <a:prstGeom prst="straightConnector1">
                    <a:avLst/>
                  </a:prstGeom>
                  <a:ln>
                    <a:solidFill>
                      <a:schemeClr val="tx1">
                        <a:lumMod val="75000"/>
                        <a:lumOff val="25000"/>
                      </a:schemeClr>
                    </a:solidFill>
                    <a:tailEnd type="triangle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9" name="Straight Arrow Connector 88">
                    <a:extLst>
                      <a:ext uri="{FF2B5EF4-FFF2-40B4-BE49-F238E27FC236}">
                        <a16:creationId xmlns:a16="http://schemas.microsoft.com/office/drawing/2014/main" xmlns="" id="{FFE9B3F8-77CD-014D-B84D-5EC4E1F96AF0}"/>
                      </a:ext>
                    </a:extLst>
                  </p:cNvPr>
                  <p:cNvCxnSpPr/>
                  <p:nvPr/>
                </p:nvCxnSpPr>
                <p:spPr>
                  <a:xfrm>
                    <a:off x="2031936" y="4236557"/>
                    <a:ext cx="327430" cy="100"/>
                  </a:xfrm>
                  <a:prstGeom prst="straightConnector1">
                    <a:avLst/>
                  </a:prstGeom>
                  <a:ln>
                    <a:solidFill>
                      <a:schemeClr val="tx1">
                        <a:lumMod val="75000"/>
                        <a:lumOff val="25000"/>
                      </a:schemeClr>
                    </a:solidFill>
                    <a:tailEnd type="triangle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xmlns="" id="{48E75DAF-F4D0-5748-98F8-5F5A5360ABF9}"/>
                </a:ext>
              </a:extLst>
            </p:cNvPr>
            <p:cNvSpPr/>
            <p:nvPr/>
          </p:nvSpPr>
          <p:spPr>
            <a:xfrm>
              <a:off x="2398563" y="3826556"/>
              <a:ext cx="1505252" cy="1395342"/>
            </a:xfrm>
            <a:prstGeom prst="ellipse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xmlns="" id="{903ED8AF-6775-2846-9F6F-52318682E263}"/>
                </a:ext>
              </a:extLst>
            </p:cNvPr>
            <p:cNvSpPr/>
            <p:nvPr/>
          </p:nvSpPr>
          <p:spPr>
            <a:xfrm>
              <a:off x="2394761" y="1892807"/>
              <a:ext cx="1505252" cy="1395342"/>
            </a:xfrm>
            <a:prstGeom prst="ellipse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8" name="Rectangle 107">
                  <a:extLst>
                    <a:ext uri="{FF2B5EF4-FFF2-40B4-BE49-F238E27FC236}">
                      <a16:creationId xmlns:a16="http://schemas.microsoft.com/office/drawing/2014/main" xmlns="" id="{D67143D1-47BA-C34A-B117-37AF581D7968}"/>
                    </a:ext>
                  </a:extLst>
                </p:cNvPr>
                <p:cNvSpPr/>
                <p:nvPr/>
              </p:nvSpPr>
              <p:spPr>
                <a:xfrm>
                  <a:off x="2735869" y="2439435"/>
                  <a:ext cx="869982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oMath>
                  </a14:m>
                  <a:r>
                    <a:rPr lang="en-US" i="1" dirty="0"/>
                    <a:t>(XW</a:t>
                  </a:r>
                  <a:r>
                    <a:rPr lang="en-US" i="1" baseline="-25000" dirty="0"/>
                    <a:t>1</a:t>
                  </a:r>
                  <a:r>
                    <a:rPr lang="en-US" i="1" dirty="0"/>
                    <a:t>)</a:t>
                  </a:r>
                </a:p>
              </p:txBody>
            </p:sp>
          </mc:Choice>
          <mc:Fallback xmlns="">
            <p:sp>
              <p:nvSpPr>
                <p:cNvPr id="108" name="Rectangle 107">
                  <a:extLst>
                    <a:ext uri="{FF2B5EF4-FFF2-40B4-BE49-F238E27FC236}">
                      <a16:creationId xmlns:a16="http://schemas.microsoft.com/office/drawing/2014/main" id="{D67143D1-47BA-C34A-B117-37AF581D796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35869" y="2439435"/>
                  <a:ext cx="869982" cy="369332"/>
                </a:xfrm>
                <a:prstGeom prst="rect">
                  <a:avLst/>
                </a:prstGeom>
                <a:blipFill>
                  <a:blip r:embed="rId7"/>
                  <a:stretch>
                    <a:fillRect t="-6897" r="-4286" b="-2413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9" name="Rectangle 108">
                  <a:extLst>
                    <a:ext uri="{FF2B5EF4-FFF2-40B4-BE49-F238E27FC236}">
                      <a16:creationId xmlns:a16="http://schemas.microsoft.com/office/drawing/2014/main" xmlns="" id="{A8496A33-A740-B14D-B88B-04BD3474F380}"/>
                    </a:ext>
                  </a:extLst>
                </p:cNvPr>
                <p:cNvSpPr/>
                <p:nvPr/>
              </p:nvSpPr>
              <p:spPr>
                <a:xfrm>
                  <a:off x="2737770" y="4367943"/>
                  <a:ext cx="869982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oMath>
                  </a14:m>
                  <a:r>
                    <a:rPr lang="en-US" i="1" dirty="0"/>
                    <a:t>(XW</a:t>
                  </a:r>
                  <a:r>
                    <a:rPr lang="en-US" i="1" baseline="-25000" dirty="0"/>
                    <a:t>2</a:t>
                  </a:r>
                  <a:r>
                    <a:rPr lang="en-US" i="1" dirty="0"/>
                    <a:t>)</a:t>
                  </a:r>
                </a:p>
              </p:txBody>
            </p:sp>
          </mc:Choice>
          <mc:Fallback xmlns="">
            <p:sp>
              <p:nvSpPr>
                <p:cNvPr id="109" name="Rectangle 108">
                  <a:extLst>
                    <a:ext uri="{FF2B5EF4-FFF2-40B4-BE49-F238E27FC236}">
                      <a16:creationId xmlns:a16="http://schemas.microsoft.com/office/drawing/2014/main" id="{A8496A33-A740-B14D-B88B-04BD3474F38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37770" y="4367943"/>
                  <a:ext cx="869982" cy="369332"/>
                </a:xfrm>
                <a:prstGeom prst="rect">
                  <a:avLst/>
                </a:prstGeom>
                <a:blipFill>
                  <a:blip r:embed="rId8"/>
                  <a:stretch>
                    <a:fillRect t="-6667" r="-4412" b="-2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05128B81-8055-004A-9DD6-0B10FA354183}"/>
              </a:ext>
            </a:extLst>
          </p:cNvPr>
          <p:cNvGrpSpPr/>
          <p:nvPr/>
        </p:nvGrpSpPr>
        <p:grpSpPr>
          <a:xfrm>
            <a:off x="7107135" y="2439435"/>
            <a:ext cx="2751545" cy="2185786"/>
            <a:chOff x="7107135" y="2439435"/>
            <a:chExt cx="2751545" cy="2185786"/>
          </a:xfrm>
        </p:grpSpPr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xmlns="" id="{F7D69D9E-F599-E44B-A43D-EBE994401E0C}"/>
                </a:ext>
              </a:extLst>
            </p:cNvPr>
            <p:cNvGrpSpPr/>
            <p:nvPr/>
          </p:nvGrpSpPr>
          <p:grpSpPr>
            <a:xfrm>
              <a:off x="7107135" y="2439435"/>
              <a:ext cx="2751545" cy="2185786"/>
              <a:chOff x="7452292" y="2064866"/>
              <a:chExt cx="2751545" cy="2185786"/>
            </a:xfrm>
          </p:grpSpPr>
          <p:grpSp>
            <p:nvGrpSpPr>
              <p:cNvPr id="93" name="Group 92">
                <a:extLst>
                  <a:ext uri="{FF2B5EF4-FFF2-40B4-BE49-F238E27FC236}">
                    <a16:creationId xmlns:a16="http://schemas.microsoft.com/office/drawing/2014/main" xmlns="" id="{DCB08DA6-3E6B-AC49-9EB7-C498D0351B8D}"/>
                  </a:ext>
                </a:extLst>
              </p:cNvPr>
              <p:cNvGrpSpPr/>
              <p:nvPr/>
            </p:nvGrpSpPr>
            <p:grpSpPr>
              <a:xfrm>
                <a:off x="7452292" y="2218876"/>
                <a:ext cx="2751545" cy="1931644"/>
                <a:chOff x="7452292" y="2218876"/>
                <a:chExt cx="2751545" cy="1931644"/>
              </a:xfrm>
            </p:grpSpPr>
            <p:cxnSp>
              <p:nvCxnSpPr>
                <p:cNvPr id="96" name="Straight Arrow Connector 95">
                  <a:extLst>
                    <a:ext uri="{FF2B5EF4-FFF2-40B4-BE49-F238E27FC236}">
                      <a16:creationId xmlns:a16="http://schemas.microsoft.com/office/drawing/2014/main" xmlns="" id="{BAA901C1-475D-5F43-B7C7-67F0AB427E60}"/>
                    </a:ext>
                  </a:extLst>
                </p:cNvPr>
                <p:cNvCxnSpPr/>
                <p:nvPr/>
              </p:nvCxnSpPr>
              <p:spPr>
                <a:xfrm flipV="1">
                  <a:off x="7452292" y="3445745"/>
                  <a:ext cx="807248" cy="704775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7" name="Straight Arrow Connector 96">
                  <a:extLst>
                    <a:ext uri="{FF2B5EF4-FFF2-40B4-BE49-F238E27FC236}">
                      <a16:creationId xmlns:a16="http://schemas.microsoft.com/office/drawing/2014/main" xmlns="" id="{5AC90F4C-AD8E-DE49-ACFE-A8FCDCA6B485}"/>
                    </a:ext>
                  </a:extLst>
                </p:cNvPr>
                <p:cNvCxnSpPr/>
                <p:nvPr/>
              </p:nvCxnSpPr>
              <p:spPr>
                <a:xfrm>
                  <a:off x="7491413" y="2218876"/>
                  <a:ext cx="782392" cy="628352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" name="Straight Arrow Connector 98">
                  <a:extLst>
                    <a:ext uri="{FF2B5EF4-FFF2-40B4-BE49-F238E27FC236}">
                      <a16:creationId xmlns:a16="http://schemas.microsoft.com/office/drawing/2014/main" xmlns="" id="{8FA285E2-D9B5-9547-895A-B11BF2A7793B}"/>
                    </a:ext>
                  </a:extLst>
                </p:cNvPr>
                <p:cNvCxnSpPr/>
                <p:nvPr/>
              </p:nvCxnSpPr>
              <p:spPr>
                <a:xfrm>
                  <a:off x="9876407" y="3176861"/>
                  <a:ext cx="327430" cy="100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4" name="TextBox 93">
                    <a:extLst>
                      <a:ext uri="{FF2B5EF4-FFF2-40B4-BE49-F238E27FC236}">
                        <a16:creationId xmlns:a16="http://schemas.microsoft.com/office/drawing/2014/main" xmlns="" id="{86748E69-2255-C842-8A5A-7546CC652533}"/>
                      </a:ext>
                    </a:extLst>
                  </p:cNvPr>
                  <p:cNvSpPr txBox="1"/>
                  <p:nvPr/>
                </p:nvSpPr>
                <p:spPr>
                  <a:xfrm>
                    <a:off x="7811792" y="2064866"/>
                    <a:ext cx="467820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65" name="TextBox 6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811792" y="2064866"/>
                    <a:ext cx="467820" cy="369332"/>
                  </a:xfrm>
                  <a:prstGeom prst="rect">
                    <a:avLst/>
                  </a:prstGeom>
                  <a:blipFill rotWithShape="0"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5" name="TextBox 94">
                    <a:extLst>
                      <a:ext uri="{FF2B5EF4-FFF2-40B4-BE49-F238E27FC236}">
                        <a16:creationId xmlns:a16="http://schemas.microsoft.com/office/drawing/2014/main" xmlns="" id="{BA0D921F-9EE5-224B-93E4-52754D0E31F4}"/>
                      </a:ext>
                    </a:extLst>
                  </p:cNvPr>
                  <p:cNvSpPr txBox="1"/>
                  <p:nvPr/>
                </p:nvSpPr>
                <p:spPr>
                  <a:xfrm>
                    <a:off x="7805985" y="3881320"/>
                    <a:ext cx="473143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66" name="TextBox 6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805985" y="3881320"/>
                    <a:ext cx="473143" cy="369332"/>
                  </a:xfrm>
                  <a:prstGeom prst="rect">
                    <a:avLst/>
                  </a:prstGeom>
                  <a:blipFill rotWithShape="0"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35" name="Oval 34">
              <a:extLst>
                <a:ext uri="{FF2B5EF4-FFF2-40B4-BE49-F238E27FC236}">
                  <a16:creationId xmlns:a16="http://schemas.microsoft.com/office/drawing/2014/main" xmlns="" id="{9BB1DA3D-1D0E-2E4E-A678-58241BC1E342}"/>
                </a:ext>
              </a:extLst>
            </p:cNvPr>
            <p:cNvSpPr/>
            <p:nvPr/>
          </p:nvSpPr>
          <p:spPr>
            <a:xfrm>
              <a:off x="7964996" y="2857919"/>
              <a:ext cx="1505252" cy="1395342"/>
            </a:xfrm>
            <a:prstGeom prst="ellipse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xmlns="" id="{C906E59F-F214-DC49-B8AF-D49215449473}"/>
                    </a:ext>
                  </a:extLst>
                </p:cNvPr>
                <p:cNvSpPr/>
                <p:nvPr/>
              </p:nvSpPr>
              <p:spPr>
                <a:xfrm>
                  <a:off x="8283432" y="3373487"/>
                  <a:ext cx="868379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oMath>
                  </a14:m>
                  <a:r>
                    <a:rPr lang="en-US" i="1" dirty="0"/>
                    <a:t>(</a:t>
                  </a:r>
                  <a:r>
                    <a:rPr lang="en-US" b="1" i="1" dirty="0"/>
                    <a:t>h</a:t>
                  </a:r>
                  <a:r>
                    <a:rPr lang="en-US" i="1" dirty="0"/>
                    <a:t>W</a:t>
                  </a:r>
                  <a:r>
                    <a:rPr lang="en-US" i="1" baseline="-25000" dirty="0"/>
                    <a:t>3</a:t>
                  </a:r>
                  <a:r>
                    <a:rPr lang="en-US" i="1" dirty="0"/>
                    <a:t>)</a:t>
                  </a:r>
                </a:p>
              </p:txBody>
            </p:sp>
          </mc:Choice>
          <mc:Fallback xmlns=""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C906E59F-F214-DC49-B8AF-D4921544947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83432" y="3373487"/>
                  <a:ext cx="868379" cy="369332"/>
                </a:xfrm>
                <a:prstGeom prst="rect">
                  <a:avLst/>
                </a:prstGeom>
                <a:blipFill>
                  <a:blip r:embed="rId13"/>
                  <a:stretch>
                    <a:fillRect t="-6667" r="-4286" b="-2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xmlns="" id="{BCA61924-B79B-404C-A0A6-6A801B98D0BC}"/>
                  </a:ext>
                </a:extLst>
              </p:cNvPr>
              <p:cNvSpPr/>
              <p:nvPr/>
            </p:nvSpPr>
            <p:spPr>
              <a:xfrm>
                <a:off x="8259498" y="5184612"/>
                <a:ext cx="3482428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𝐿</m:t>
                      </m:r>
                      <m:r>
                        <a:rPr lang="en-US" b="0" i="1" smtClean="0">
                          <a:latin typeface="Cambria Math" charset="0"/>
                        </a:rPr>
                        <m:t>=−</m:t>
                      </m:r>
                      <m:r>
                        <a:rPr lang="en-US" b="0" i="1" smtClean="0">
                          <a:latin typeface="Cambria Math" charset="0"/>
                        </a:rPr>
                        <m:t>𝑦</m:t>
                      </m:r>
                      <m:r>
                        <a:rPr lang="en-US" b="0" i="1" smtClean="0">
                          <a:latin typeface="Cambria Math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charset="0"/>
                        </a:rPr>
                        <m:t>ln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charset="0"/>
                            </a:rPr>
                            <m:t>p</m:t>
                          </m:r>
                        </m:e>
                      </m:d>
                      <m:r>
                        <a:rPr lang="en-US" b="0" i="0" smtClean="0">
                          <a:latin typeface="Cambria Math" charset="0"/>
                        </a:rPr>
                        <m:t>−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0" smtClean="0">
                              <a:latin typeface="Cambria Math" charset="0"/>
                            </a:rPr>
                            <m:t>1−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charset="0"/>
                            </a:rPr>
                            <m:t>y</m:t>
                          </m:r>
                        </m:e>
                      </m:d>
                      <m:r>
                        <m:rPr>
                          <m:sty m:val="p"/>
                        </m:rPr>
                        <a:rPr lang="en-US" b="0" i="0" smtClean="0">
                          <a:latin typeface="Cambria Math" charset="0"/>
                        </a:rPr>
                        <m:t>ln</m:t>
                      </m:r>
                      <m:r>
                        <a:rPr lang="en-US" b="0" i="0" smtClean="0">
                          <a:latin typeface="Cambria Math" charset="0"/>
                        </a:rPr>
                        <m:t>(1−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charset="0"/>
                        </a:rPr>
                        <m:t>p</m:t>
                      </m:r>
                      <m:r>
                        <a:rPr lang="en-US" b="0" i="0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BCA61924-B79B-404C-A0A6-6A801B98D0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9498" y="5184612"/>
                <a:ext cx="3482428" cy="646331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76849918-B086-B141-AAC3-057C2A41FF26}"/>
              </a:ext>
            </a:extLst>
          </p:cNvPr>
          <p:cNvSpPr txBox="1"/>
          <p:nvPr/>
        </p:nvSpPr>
        <p:spPr>
          <a:xfrm>
            <a:off x="3985225" y="5504555"/>
            <a:ext cx="3264035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Karla" charset="0"/>
                <a:ea typeface="Karla" charset="0"/>
                <a:cs typeface="Karla" charset="0"/>
              </a:rPr>
              <a:t>Need to learn W1, W2 and W3.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xmlns="" id="{E44533E4-894A-6B43-9FB9-40ACD48F9E0E}"/>
              </a:ext>
            </a:extLst>
          </p:cNvPr>
          <p:cNvGrpSpPr/>
          <p:nvPr/>
        </p:nvGrpSpPr>
        <p:grpSpPr>
          <a:xfrm>
            <a:off x="8839578" y="1547568"/>
            <a:ext cx="3352422" cy="3352024"/>
            <a:chOff x="8839578" y="1547568"/>
            <a:chExt cx="3352422" cy="3352024"/>
          </a:xfrm>
        </p:grpSpPr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xmlns="" id="{ECA0CB32-1B06-7749-9436-870933CEA2E4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46487" y="2872803"/>
              <a:ext cx="2096469" cy="1397646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xmlns="" id="{64F06C4E-7144-8843-ABE2-6023401F96C5}"/>
                    </a:ext>
                  </a:extLst>
                </p:cNvPr>
                <p:cNvSpPr/>
                <p:nvPr/>
              </p:nvSpPr>
              <p:spPr>
                <a:xfrm>
                  <a:off x="8839578" y="1547568"/>
                  <a:ext cx="2921761" cy="1048236"/>
                </a:xfrm>
                <a:prstGeom prst="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none">
                  <a:spAutoFit/>
                </a:bodyPr>
                <a:lstStyle/>
                <a:p>
                  <a:pPr>
                    <a:spcAft>
                      <a:spcPts val="6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𝑞</m:t>
                        </m:r>
                        <m:r>
                          <a:rPr lang="en-US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= 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31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</a:rPr>
                                  <m:t>32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30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  <a:p>
                  <a:pPr>
                    <a:spcAft>
                      <a:spcPts val="6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charset="0"/>
                          </a:rPr>
                          <m:t>𝑝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=</m:t>
                        </m:r>
                        <m:f>
                          <m:fPr>
                            <m:ctrlPr>
                              <a:rPr lang="mr-IN" b="0" i="1" smtClean="0"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charset="0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𝑞</m:t>
                                </m:r>
                              </m:sup>
                            </m:sSup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64F06C4E-7144-8843-ABE2-6023401F96C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39578" y="1547568"/>
                  <a:ext cx="2921761" cy="1048236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" name="TextBox 4">
              <a:extLst>
                <a:ext uri="{FF2B5EF4-FFF2-40B4-BE49-F238E27FC236}">
                  <a16:creationId xmlns:a16="http://schemas.microsoft.com/office/drawing/2014/main" xmlns="" id="{853711BD-AE65-D84D-9A3B-FFD3ACC84118}"/>
                </a:ext>
              </a:extLst>
            </p:cNvPr>
            <p:cNvSpPr txBox="1"/>
            <p:nvPr/>
          </p:nvSpPr>
          <p:spPr>
            <a:xfrm>
              <a:off x="9701561" y="4253261"/>
              <a:ext cx="249043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Passing through sigmoid yields probability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73450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40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08654" y="431394"/>
            <a:ext cx="10402685" cy="2111143"/>
          </a:xfrm>
        </p:spPr>
        <p:txBody>
          <a:bodyPr/>
          <a:lstStyle/>
          <a:p>
            <a:r>
              <a:rPr lang="en-US" dirty="0"/>
              <a:t>Combining neurons allows us to model interesting functions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6AAA-7C75-FB4B-8EA1-06B22787237D}" type="slidenum">
              <a:rPr lang="en-US" smtClean="0"/>
              <a:t>44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04D3BAD5-DBA5-C140-87C4-6815A892AB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72951" y="1981200"/>
            <a:ext cx="12192000" cy="4876800"/>
          </a:xfrm>
          <a:prstGeom prst="rect">
            <a:avLst/>
          </a:prstGeom>
        </p:spPr>
      </p:pic>
      <p:sp>
        <p:nvSpPr>
          <p:cNvPr id="20" name="Right Arrow 19">
            <a:extLst>
              <a:ext uri="{FF2B5EF4-FFF2-40B4-BE49-F238E27FC236}">
                <a16:creationId xmlns:a16="http://schemas.microsoft.com/office/drawing/2014/main" xmlns="" id="{06E9869F-1C02-0545-B492-A8C02E4E2836}"/>
              </a:ext>
            </a:extLst>
          </p:cNvPr>
          <p:cNvSpPr/>
          <p:nvPr/>
        </p:nvSpPr>
        <p:spPr>
          <a:xfrm>
            <a:off x="5482376" y="4376057"/>
            <a:ext cx="709893" cy="636177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5" name="Group 24"/>
          <p:cNvGrpSpPr/>
          <p:nvPr/>
        </p:nvGrpSpPr>
        <p:grpSpPr>
          <a:xfrm>
            <a:off x="4524990" y="977108"/>
            <a:ext cx="1450078" cy="1188984"/>
            <a:chOff x="4524990" y="977108"/>
            <a:chExt cx="1450078" cy="1188984"/>
          </a:xfrm>
        </p:grpSpPr>
        <p:sp>
          <p:nvSpPr>
            <p:cNvPr id="9" name="Oval 8"/>
            <p:cNvSpPr/>
            <p:nvPr/>
          </p:nvSpPr>
          <p:spPr>
            <a:xfrm>
              <a:off x="4524990" y="1354693"/>
              <a:ext cx="492691" cy="485117"/>
            </a:xfrm>
            <a:prstGeom prst="ellipse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X</a:t>
              </a:r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4" name="Oval 13"/>
            <p:cNvSpPr/>
            <p:nvPr/>
          </p:nvSpPr>
          <p:spPr>
            <a:xfrm>
              <a:off x="5482377" y="977108"/>
              <a:ext cx="492691" cy="485117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5" name="Oval 14"/>
            <p:cNvSpPr/>
            <p:nvPr/>
          </p:nvSpPr>
          <p:spPr>
            <a:xfrm>
              <a:off x="5482376" y="1680975"/>
              <a:ext cx="492691" cy="485117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13" name="Straight Arrow Connector 12"/>
            <p:cNvCxnSpPr>
              <a:stCxn id="9" idx="6"/>
              <a:endCxn id="14" idx="2"/>
            </p:cNvCxnSpPr>
            <p:nvPr/>
          </p:nvCxnSpPr>
          <p:spPr>
            <a:xfrm flipV="1">
              <a:off x="5017681" y="1219667"/>
              <a:ext cx="464696" cy="377585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>
              <a:stCxn id="9" idx="6"/>
              <a:endCxn id="15" idx="2"/>
            </p:cNvCxnSpPr>
            <p:nvPr/>
          </p:nvCxnSpPr>
          <p:spPr>
            <a:xfrm>
              <a:off x="5017681" y="1597252"/>
              <a:ext cx="464695" cy="326282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Oval 26"/>
          <p:cNvSpPr/>
          <p:nvPr/>
        </p:nvSpPr>
        <p:spPr>
          <a:xfrm>
            <a:off x="6409471" y="1354693"/>
            <a:ext cx="492691" cy="485117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5975068" y="1235687"/>
            <a:ext cx="434403" cy="377585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5975067" y="1613272"/>
            <a:ext cx="434404" cy="326282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27" idx="6"/>
          </p:cNvCxnSpPr>
          <p:nvPr/>
        </p:nvCxnSpPr>
        <p:spPr>
          <a:xfrm flipV="1">
            <a:off x="6902162" y="1591747"/>
            <a:ext cx="326116" cy="5505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7188127" y="1407081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Y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8" name="Freeform 47"/>
          <p:cNvSpPr/>
          <p:nvPr/>
        </p:nvSpPr>
        <p:spPr>
          <a:xfrm>
            <a:off x="5107577" y="1985554"/>
            <a:ext cx="1331013" cy="666206"/>
          </a:xfrm>
          <a:custGeom>
            <a:avLst/>
            <a:gdLst>
              <a:gd name="connsiteX0" fmla="*/ 953589 w 1331013"/>
              <a:gd name="connsiteY0" fmla="*/ 0 h 666206"/>
              <a:gd name="connsiteX1" fmla="*/ 1280160 w 1331013"/>
              <a:gd name="connsiteY1" fmla="*/ 274320 h 666206"/>
              <a:gd name="connsiteX2" fmla="*/ 0 w 1331013"/>
              <a:gd name="connsiteY2" fmla="*/ 666206 h 666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31013" h="666206">
                <a:moveTo>
                  <a:pt x="953589" y="0"/>
                </a:moveTo>
                <a:cubicBezTo>
                  <a:pt x="1196340" y="81643"/>
                  <a:pt x="1439091" y="163286"/>
                  <a:pt x="1280160" y="274320"/>
                </a:cubicBezTo>
                <a:cubicBezTo>
                  <a:pt x="1121229" y="385354"/>
                  <a:pt x="0" y="666206"/>
                  <a:pt x="0" y="666206"/>
                </a:cubicBezTo>
              </a:path>
            </a:pathLst>
          </a:custGeom>
          <a:noFill/>
          <a:ln w="22225">
            <a:solidFill>
              <a:schemeClr val="accent6"/>
            </a:solidFill>
            <a:headEnd w="lg" len="sm"/>
            <a:tailEnd type="stealt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Freeform 48"/>
          <p:cNvSpPr/>
          <p:nvPr/>
        </p:nvSpPr>
        <p:spPr>
          <a:xfrm>
            <a:off x="2782389" y="901337"/>
            <a:ext cx="3434398" cy="1724297"/>
          </a:xfrm>
          <a:custGeom>
            <a:avLst/>
            <a:gdLst>
              <a:gd name="connsiteX0" fmla="*/ 3357154 w 3434398"/>
              <a:gd name="connsiteY0" fmla="*/ 352697 h 1724297"/>
              <a:gd name="connsiteX1" fmla="*/ 3148148 w 3434398"/>
              <a:gd name="connsiteY1" fmla="*/ 0 h 1724297"/>
              <a:gd name="connsiteX2" fmla="*/ 1031965 w 3434398"/>
              <a:gd name="connsiteY2" fmla="*/ 352697 h 1724297"/>
              <a:gd name="connsiteX3" fmla="*/ 0 w 3434398"/>
              <a:gd name="connsiteY3" fmla="*/ 1724297 h 1724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4398" h="1724297">
                <a:moveTo>
                  <a:pt x="3357154" y="352697"/>
                </a:moveTo>
                <a:cubicBezTo>
                  <a:pt x="3446416" y="176348"/>
                  <a:pt x="3535679" y="0"/>
                  <a:pt x="3148148" y="0"/>
                </a:cubicBezTo>
                <a:cubicBezTo>
                  <a:pt x="2760617" y="0"/>
                  <a:pt x="1556656" y="65314"/>
                  <a:pt x="1031965" y="352697"/>
                </a:cubicBezTo>
                <a:cubicBezTo>
                  <a:pt x="507274" y="640080"/>
                  <a:pt x="0" y="1724297"/>
                  <a:pt x="0" y="1724297"/>
                </a:cubicBezTo>
              </a:path>
            </a:pathLst>
          </a:custGeom>
          <a:noFill/>
          <a:ln w="22225">
            <a:tailEnd type="stealt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reeform 49"/>
          <p:cNvSpPr/>
          <p:nvPr/>
        </p:nvSpPr>
        <p:spPr>
          <a:xfrm>
            <a:off x="7432766" y="1579726"/>
            <a:ext cx="775654" cy="1058971"/>
          </a:xfrm>
          <a:custGeom>
            <a:avLst/>
            <a:gdLst>
              <a:gd name="connsiteX0" fmla="*/ 0 w 775654"/>
              <a:gd name="connsiteY0" fmla="*/ 880 h 1058971"/>
              <a:gd name="connsiteX1" fmla="*/ 679268 w 775654"/>
              <a:gd name="connsiteY1" fmla="*/ 170697 h 1058971"/>
              <a:gd name="connsiteX2" fmla="*/ 770708 w 775654"/>
              <a:gd name="connsiteY2" fmla="*/ 1058971 h 105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75654" h="1058971">
                <a:moveTo>
                  <a:pt x="0" y="880"/>
                </a:moveTo>
                <a:cubicBezTo>
                  <a:pt x="275408" y="-2386"/>
                  <a:pt x="550817" y="-5651"/>
                  <a:pt x="679268" y="170697"/>
                </a:cubicBezTo>
                <a:cubicBezTo>
                  <a:pt x="807719" y="347045"/>
                  <a:pt x="770708" y="1058971"/>
                  <a:pt x="770708" y="1058971"/>
                </a:cubicBezTo>
              </a:path>
            </a:pathLst>
          </a:custGeom>
          <a:noFill/>
          <a:ln w="22225">
            <a:solidFill>
              <a:srgbClr val="0070C0"/>
            </a:solidFill>
            <a:tailEnd type="stealt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585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19191AE2-3402-864C-AF23-E9595BB5C7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Different weights change the shape and position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6AAA-7C75-FB4B-8EA1-06B22787237D}" type="slidenum">
              <a:rPr lang="en-US" smtClean="0"/>
              <a:t>45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7204A307-8061-C64B-A030-349945CDF8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72951" y="1981200"/>
            <a:ext cx="12192000" cy="4876800"/>
          </a:xfrm>
          <a:prstGeom prst="rect">
            <a:avLst/>
          </a:prstGeom>
        </p:spPr>
      </p:pic>
      <p:sp>
        <p:nvSpPr>
          <p:cNvPr id="15" name="Right Arrow 14">
            <a:extLst>
              <a:ext uri="{FF2B5EF4-FFF2-40B4-BE49-F238E27FC236}">
                <a16:creationId xmlns:a16="http://schemas.microsoft.com/office/drawing/2014/main" xmlns="" id="{197F598E-84B7-924D-894C-96BE8B5C25B0}"/>
              </a:ext>
            </a:extLst>
          </p:cNvPr>
          <p:cNvSpPr/>
          <p:nvPr/>
        </p:nvSpPr>
        <p:spPr>
          <a:xfrm>
            <a:off x="5482376" y="4297130"/>
            <a:ext cx="747791" cy="663304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3" name="Group 22"/>
          <p:cNvGrpSpPr/>
          <p:nvPr/>
        </p:nvGrpSpPr>
        <p:grpSpPr>
          <a:xfrm>
            <a:off x="4524990" y="977108"/>
            <a:ext cx="1450078" cy="1188984"/>
            <a:chOff x="4524990" y="977108"/>
            <a:chExt cx="1450078" cy="1188984"/>
          </a:xfrm>
        </p:grpSpPr>
        <p:sp>
          <p:nvSpPr>
            <p:cNvPr id="24" name="Oval 23"/>
            <p:cNvSpPr/>
            <p:nvPr/>
          </p:nvSpPr>
          <p:spPr>
            <a:xfrm>
              <a:off x="4524990" y="1354693"/>
              <a:ext cx="492691" cy="485117"/>
            </a:xfrm>
            <a:prstGeom prst="ellipse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X</a:t>
              </a:r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5" name="Oval 24"/>
            <p:cNvSpPr/>
            <p:nvPr/>
          </p:nvSpPr>
          <p:spPr>
            <a:xfrm>
              <a:off x="5482377" y="977108"/>
              <a:ext cx="492691" cy="485117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6" name="Oval 25"/>
            <p:cNvSpPr/>
            <p:nvPr/>
          </p:nvSpPr>
          <p:spPr>
            <a:xfrm>
              <a:off x="5482376" y="1680975"/>
              <a:ext cx="492691" cy="485117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27" name="Straight Arrow Connector 26"/>
            <p:cNvCxnSpPr>
              <a:stCxn id="30" idx="6"/>
            </p:cNvCxnSpPr>
            <p:nvPr/>
          </p:nvCxnSpPr>
          <p:spPr>
            <a:xfrm flipV="1">
              <a:off x="5017681" y="1219667"/>
              <a:ext cx="464696" cy="377585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>
              <a:stCxn id="30" idx="6"/>
            </p:cNvCxnSpPr>
            <p:nvPr/>
          </p:nvCxnSpPr>
          <p:spPr>
            <a:xfrm>
              <a:off x="5017681" y="1597252"/>
              <a:ext cx="464695" cy="326282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/>
          <p:cNvGrpSpPr/>
          <p:nvPr/>
        </p:nvGrpSpPr>
        <p:grpSpPr>
          <a:xfrm>
            <a:off x="5975067" y="1235687"/>
            <a:ext cx="1509936" cy="703867"/>
            <a:chOff x="5975067" y="1235687"/>
            <a:chExt cx="1509936" cy="703867"/>
          </a:xfrm>
        </p:grpSpPr>
        <p:sp>
          <p:nvSpPr>
            <p:cNvPr id="29" name="Oval 28"/>
            <p:cNvSpPr/>
            <p:nvPr/>
          </p:nvSpPr>
          <p:spPr>
            <a:xfrm>
              <a:off x="6409471" y="1354693"/>
              <a:ext cx="492691" cy="485117"/>
            </a:xfrm>
            <a:prstGeom prst="ellipse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7188127" y="1407081"/>
              <a:ext cx="2968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Y</a:t>
              </a:r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32" name="Straight Arrow Connector 31"/>
            <p:cNvCxnSpPr/>
            <p:nvPr/>
          </p:nvCxnSpPr>
          <p:spPr>
            <a:xfrm>
              <a:off x="5975068" y="1235687"/>
              <a:ext cx="434403" cy="377585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/>
            <p:nvPr/>
          </p:nvCxnSpPr>
          <p:spPr>
            <a:xfrm flipV="1">
              <a:off x="5975067" y="1613272"/>
              <a:ext cx="434404" cy="326282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/>
            <p:nvPr/>
          </p:nvCxnSpPr>
          <p:spPr>
            <a:xfrm flipV="1">
              <a:off x="6902162" y="1591747"/>
              <a:ext cx="326116" cy="5505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Freeform 35"/>
          <p:cNvSpPr/>
          <p:nvPr/>
        </p:nvSpPr>
        <p:spPr>
          <a:xfrm>
            <a:off x="4042403" y="901337"/>
            <a:ext cx="2174383" cy="1772080"/>
          </a:xfrm>
          <a:custGeom>
            <a:avLst/>
            <a:gdLst>
              <a:gd name="connsiteX0" fmla="*/ 3357154 w 3434398"/>
              <a:gd name="connsiteY0" fmla="*/ 352697 h 1724297"/>
              <a:gd name="connsiteX1" fmla="*/ 3148148 w 3434398"/>
              <a:gd name="connsiteY1" fmla="*/ 0 h 1724297"/>
              <a:gd name="connsiteX2" fmla="*/ 1031965 w 3434398"/>
              <a:gd name="connsiteY2" fmla="*/ 352697 h 1724297"/>
              <a:gd name="connsiteX3" fmla="*/ 0 w 3434398"/>
              <a:gd name="connsiteY3" fmla="*/ 1724297 h 1724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4398" h="1724297">
                <a:moveTo>
                  <a:pt x="3357154" y="352697"/>
                </a:moveTo>
                <a:cubicBezTo>
                  <a:pt x="3446416" y="176348"/>
                  <a:pt x="3535679" y="0"/>
                  <a:pt x="3148148" y="0"/>
                </a:cubicBezTo>
                <a:cubicBezTo>
                  <a:pt x="2760617" y="0"/>
                  <a:pt x="1556656" y="65314"/>
                  <a:pt x="1031965" y="352697"/>
                </a:cubicBezTo>
                <a:cubicBezTo>
                  <a:pt x="507274" y="640080"/>
                  <a:pt x="0" y="1724297"/>
                  <a:pt x="0" y="1724297"/>
                </a:cubicBezTo>
              </a:path>
            </a:pathLst>
          </a:custGeom>
          <a:noFill/>
          <a:ln w="22225">
            <a:tailEnd type="stealt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/>
          <p:nvPr/>
        </p:nvSpPr>
        <p:spPr>
          <a:xfrm>
            <a:off x="2208921" y="1933303"/>
            <a:ext cx="4205706" cy="731520"/>
          </a:xfrm>
          <a:custGeom>
            <a:avLst/>
            <a:gdLst>
              <a:gd name="connsiteX0" fmla="*/ 3891433 w 4205706"/>
              <a:gd name="connsiteY0" fmla="*/ 0 h 731520"/>
              <a:gd name="connsiteX1" fmla="*/ 3878370 w 4205706"/>
              <a:gd name="connsiteY1" fmla="*/ 391886 h 731520"/>
              <a:gd name="connsiteX2" fmla="*/ 521216 w 4205706"/>
              <a:gd name="connsiteY2" fmla="*/ 326571 h 731520"/>
              <a:gd name="connsiteX3" fmla="*/ 11765 w 4205706"/>
              <a:gd name="connsiteY3" fmla="*/ 731520 h 731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5706" h="731520">
                <a:moveTo>
                  <a:pt x="3891433" y="0"/>
                </a:moveTo>
                <a:cubicBezTo>
                  <a:pt x="4165753" y="168729"/>
                  <a:pt x="4440073" y="337458"/>
                  <a:pt x="3878370" y="391886"/>
                </a:cubicBezTo>
                <a:cubicBezTo>
                  <a:pt x="3316667" y="446315"/>
                  <a:pt x="1165650" y="269965"/>
                  <a:pt x="521216" y="326571"/>
                </a:cubicBezTo>
                <a:cubicBezTo>
                  <a:pt x="-123218" y="383177"/>
                  <a:pt x="11765" y="731520"/>
                  <a:pt x="11765" y="731520"/>
                </a:cubicBezTo>
              </a:path>
            </a:pathLst>
          </a:custGeom>
          <a:noFill/>
          <a:ln w="22225">
            <a:solidFill>
              <a:schemeClr val="accent6"/>
            </a:solidFill>
            <a:tailEnd type="stealt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 37"/>
          <p:cNvSpPr/>
          <p:nvPr/>
        </p:nvSpPr>
        <p:spPr>
          <a:xfrm>
            <a:off x="7432766" y="1579726"/>
            <a:ext cx="775654" cy="1058971"/>
          </a:xfrm>
          <a:custGeom>
            <a:avLst/>
            <a:gdLst>
              <a:gd name="connsiteX0" fmla="*/ 0 w 775654"/>
              <a:gd name="connsiteY0" fmla="*/ 880 h 1058971"/>
              <a:gd name="connsiteX1" fmla="*/ 679268 w 775654"/>
              <a:gd name="connsiteY1" fmla="*/ 170697 h 1058971"/>
              <a:gd name="connsiteX2" fmla="*/ 770708 w 775654"/>
              <a:gd name="connsiteY2" fmla="*/ 1058971 h 105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75654" h="1058971">
                <a:moveTo>
                  <a:pt x="0" y="880"/>
                </a:moveTo>
                <a:cubicBezTo>
                  <a:pt x="275408" y="-2386"/>
                  <a:pt x="550817" y="-5651"/>
                  <a:pt x="679268" y="170697"/>
                </a:cubicBezTo>
                <a:cubicBezTo>
                  <a:pt x="807719" y="347045"/>
                  <a:pt x="770708" y="1058971"/>
                  <a:pt x="770708" y="1058971"/>
                </a:cubicBezTo>
              </a:path>
            </a:pathLst>
          </a:custGeom>
          <a:noFill/>
          <a:ln w="22225">
            <a:solidFill>
              <a:srgbClr val="0070C0"/>
            </a:solidFill>
            <a:tailEnd type="stealt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849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>
            <a:extLst>
              <a:ext uri="{FF2B5EF4-FFF2-40B4-BE49-F238E27FC236}">
                <a16:creationId xmlns:a16="http://schemas.microsoft.com/office/drawing/2014/main" xmlns="" id="{5C52526B-D8D9-984D-95AD-4D3D8ED137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32495" y="1988142"/>
            <a:ext cx="12192000" cy="48768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818A0AA9-C059-F843-84F3-01393C0578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6AAA-7C75-FB4B-8EA1-06B22787237D}" type="slidenum">
              <a:rPr lang="en-US" smtClean="0"/>
              <a:t>46</a:t>
            </a:fld>
            <a:endParaRPr lang="en-US"/>
          </a:p>
        </p:txBody>
      </p:sp>
      <p:sp>
        <p:nvSpPr>
          <p:cNvPr id="13" name="Content Placeholder 1">
            <a:extLst>
              <a:ext uri="{FF2B5EF4-FFF2-40B4-BE49-F238E27FC236}">
                <a16:creationId xmlns:a16="http://schemas.microsoft.com/office/drawing/2014/main" xmlns="" id="{92E84F2B-A5F2-ED41-8C95-B73EF68A2A47}"/>
              </a:ext>
            </a:extLst>
          </p:cNvPr>
          <p:cNvSpPr txBox="1">
            <a:spLocks/>
          </p:cNvSpPr>
          <p:nvPr/>
        </p:nvSpPr>
        <p:spPr>
          <a:xfrm>
            <a:off x="872951" y="357487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Neural networks can model </a:t>
            </a:r>
            <a:r>
              <a:rPr lang="en-US" i="1" dirty="0"/>
              <a:t>any </a:t>
            </a:r>
            <a:r>
              <a:rPr lang="en-US" dirty="0"/>
              <a:t>reasonable function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4022326" y="997150"/>
            <a:ext cx="1450078" cy="1188984"/>
            <a:chOff x="4524990" y="977108"/>
            <a:chExt cx="1450078" cy="1188984"/>
          </a:xfrm>
        </p:grpSpPr>
        <p:sp>
          <p:nvSpPr>
            <p:cNvPr id="14" name="Oval 13"/>
            <p:cNvSpPr/>
            <p:nvPr/>
          </p:nvSpPr>
          <p:spPr>
            <a:xfrm>
              <a:off x="4524990" y="1354693"/>
              <a:ext cx="492691" cy="485117"/>
            </a:xfrm>
            <a:prstGeom prst="ellipse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X</a:t>
              </a:r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5" name="Oval 14"/>
            <p:cNvSpPr/>
            <p:nvPr/>
          </p:nvSpPr>
          <p:spPr>
            <a:xfrm>
              <a:off x="5482377" y="977108"/>
              <a:ext cx="492691" cy="485117"/>
            </a:xfrm>
            <a:prstGeom prst="ellipse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6" name="Oval 15"/>
            <p:cNvSpPr/>
            <p:nvPr/>
          </p:nvSpPr>
          <p:spPr>
            <a:xfrm>
              <a:off x="5482376" y="1680975"/>
              <a:ext cx="492691" cy="485117"/>
            </a:xfrm>
            <a:prstGeom prst="ellipse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 flipV="1">
              <a:off x="5017681" y="1219667"/>
              <a:ext cx="464696" cy="377585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>
              <a:off x="5017681" y="1597252"/>
              <a:ext cx="464695" cy="326282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Oval 18"/>
          <p:cNvSpPr/>
          <p:nvPr/>
        </p:nvSpPr>
        <p:spPr>
          <a:xfrm>
            <a:off x="5664545" y="993299"/>
            <a:ext cx="492691" cy="485117"/>
          </a:xfrm>
          <a:prstGeom prst="ellipse">
            <a:avLst/>
          </a:prstGeom>
          <a:solidFill>
            <a:schemeClr val="accent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Oval 19"/>
          <p:cNvSpPr/>
          <p:nvPr/>
        </p:nvSpPr>
        <p:spPr>
          <a:xfrm>
            <a:off x="5664544" y="1697166"/>
            <a:ext cx="492691" cy="485117"/>
          </a:xfrm>
          <a:prstGeom prst="ellipse">
            <a:avLst/>
          </a:prstGeom>
          <a:solidFill>
            <a:schemeClr val="accent6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21" name="Straight Arrow Connector 20"/>
          <p:cNvCxnSpPr>
            <a:stCxn id="25" idx="6"/>
            <a:endCxn id="30" idx="2"/>
          </p:cNvCxnSpPr>
          <p:nvPr/>
        </p:nvCxnSpPr>
        <p:spPr>
          <a:xfrm flipV="1">
            <a:off x="5472404" y="1235858"/>
            <a:ext cx="192141" cy="3851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5472403" y="1955470"/>
            <a:ext cx="192141" cy="3851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3" name="Group 22"/>
          <p:cNvGrpSpPr/>
          <p:nvPr/>
        </p:nvGrpSpPr>
        <p:grpSpPr>
          <a:xfrm>
            <a:off x="6157235" y="1235858"/>
            <a:ext cx="1559261" cy="703867"/>
            <a:chOff x="5925742" y="1235858"/>
            <a:chExt cx="1559261" cy="703867"/>
          </a:xfrm>
        </p:grpSpPr>
        <p:sp>
          <p:nvSpPr>
            <p:cNvPr id="24" name="Oval 23"/>
            <p:cNvSpPr/>
            <p:nvPr/>
          </p:nvSpPr>
          <p:spPr>
            <a:xfrm>
              <a:off x="6409471" y="1354693"/>
              <a:ext cx="492691" cy="485117"/>
            </a:xfrm>
            <a:prstGeom prst="ellipse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7188127" y="1407081"/>
              <a:ext cx="2968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Y</a:t>
              </a:r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26" name="Straight Arrow Connector 25"/>
            <p:cNvCxnSpPr>
              <a:stCxn id="19" idx="6"/>
            </p:cNvCxnSpPr>
            <p:nvPr/>
          </p:nvCxnSpPr>
          <p:spPr>
            <a:xfrm>
              <a:off x="5925743" y="1235858"/>
              <a:ext cx="483728" cy="377414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>
              <a:stCxn id="20" idx="6"/>
            </p:cNvCxnSpPr>
            <p:nvPr/>
          </p:nvCxnSpPr>
          <p:spPr>
            <a:xfrm flipV="1">
              <a:off x="5925742" y="1613272"/>
              <a:ext cx="483729" cy="326453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/>
            <p:nvPr/>
          </p:nvCxnSpPr>
          <p:spPr>
            <a:xfrm flipV="1">
              <a:off x="6902162" y="1591747"/>
              <a:ext cx="326116" cy="5505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9" name="Straight Arrow Connector 28"/>
          <p:cNvCxnSpPr>
            <a:endCxn id="30" idx="2"/>
          </p:cNvCxnSpPr>
          <p:nvPr/>
        </p:nvCxnSpPr>
        <p:spPr>
          <a:xfrm flipV="1">
            <a:off x="5472403" y="1235858"/>
            <a:ext cx="192142" cy="752285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25" idx="6"/>
          </p:cNvCxnSpPr>
          <p:nvPr/>
        </p:nvCxnSpPr>
        <p:spPr>
          <a:xfrm>
            <a:off x="5472404" y="1239709"/>
            <a:ext cx="192140" cy="700016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Right Arrow 35">
            <a:extLst>
              <a:ext uri="{FF2B5EF4-FFF2-40B4-BE49-F238E27FC236}">
                <a16:creationId xmlns:a16="http://schemas.microsoft.com/office/drawing/2014/main" xmlns="" id="{23706E2C-93FE-6745-8712-B86454D82D3F}"/>
              </a:ext>
            </a:extLst>
          </p:cNvPr>
          <p:cNvSpPr/>
          <p:nvPr/>
        </p:nvSpPr>
        <p:spPr>
          <a:xfrm>
            <a:off x="5472403" y="4402183"/>
            <a:ext cx="682052" cy="561835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Freeform 36"/>
          <p:cNvSpPr/>
          <p:nvPr/>
        </p:nvSpPr>
        <p:spPr>
          <a:xfrm>
            <a:off x="7664392" y="1591747"/>
            <a:ext cx="434579" cy="1046950"/>
          </a:xfrm>
          <a:custGeom>
            <a:avLst/>
            <a:gdLst>
              <a:gd name="connsiteX0" fmla="*/ 0 w 775654"/>
              <a:gd name="connsiteY0" fmla="*/ 880 h 1058971"/>
              <a:gd name="connsiteX1" fmla="*/ 679268 w 775654"/>
              <a:gd name="connsiteY1" fmla="*/ 170697 h 1058971"/>
              <a:gd name="connsiteX2" fmla="*/ 770708 w 775654"/>
              <a:gd name="connsiteY2" fmla="*/ 1058971 h 105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75654" h="1058971">
                <a:moveTo>
                  <a:pt x="0" y="880"/>
                </a:moveTo>
                <a:cubicBezTo>
                  <a:pt x="275408" y="-2386"/>
                  <a:pt x="550817" y="-5651"/>
                  <a:pt x="679268" y="170697"/>
                </a:cubicBezTo>
                <a:cubicBezTo>
                  <a:pt x="807719" y="347045"/>
                  <a:pt x="770708" y="1058971"/>
                  <a:pt x="770708" y="1058971"/>
                </a:cubicBezTo>
              </a:path>
            </a:pathLst>
          </a:custGeom>
          <a:noFill/>
          <a:ln w="22225">
            <a:solidFill>
              <a:srgbClr val="0070C0"/>
            </a:solidFill>
            <a:tailEnd type="stealt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 37"/>
          <p:cNvSpPr/>
          <p:nvPr/>
        </p:nvSpPr>
        <p:spPr>
          <a:xfrm>
            <a:off x="3385627" y="856307"/>
            <a:ext cx="3094961" cy="1769327"/>
          </a:xfrm>
          <a:custGeom>
            <a:avLst/>
            <a:gdLst>
              <a:gd name="connsiteX0" fmla="*/ 2962922 w 3094961"/>
              <a:gd name="connsiteY0" fmla="*/ 423853 h 1769327"/>
              <a:gd name="connsiteX1" fmla="*/ 2793104 w 3094961"/>
              <a:gd name="connsiteY1" fmla="*/ 84219 h 1769327"/>
              <a:gd name="connsiteX2" fmla="*/ 311162 w 3094961"/>
              <a:gd name="connsiteY2" fmla="*/ 162596 h 1769327"/>
              <a:gd name="connsiteX3" fmla="*/ 36842 w 3094961"/>
              <a:gd name="connsiteY3" fmla="*/ 1769327 h 1769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94961" h="1769327">
                <a:moveTo>
                  <a:pt x="2962922" y="423853"/>
                </a:moveTo>
                <a:cubicBezTo>
                  <a:pt x="3098993" y="275807"/>
                  <a:pt x="3235064" y="127762"/>
                  <a:pt x="2793104" y="84219"/>
                </a:cubicBezTo>
                <a:cubicBezTo>
                  <a:pt x="2351144" y="40676"/>
                  <a:pt x="770539" y="-118255"/>
                  <a:pt x="311162" y="162596"/>
                </a:cubicBezTo>
                <a:cubicBezTo>
                  <a:pt x="-148215" y="443447"/>
                  <a:pt x="36842" y="1769327"/>
                  <a:pt x="36842" y="1769327"/>
                </a:cubicBezTo>
              </a:path>
            </a:pathLst>
          </a:custGeom>
          <a:noFill/>
          <a:ln w="25400">
            <a:tailEnd type="stealt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 38"/>
          <p:cNvSpPr/>
          <p:nvPr/>
        </p:nvSpPr>
        <p:spPr>
          <a:xfrm>
            <a:off x="3513909" y="1881051"/>
            <a:ext cx="3034712" cy="1972492"/>
          </a:xfrm>
          <a:custGeom>
            <a:avLst/>
            <a:gdLst>
              <a:gd name="connsiteX0" fmla="*/ 2913017 w 3034712"/>
              <a:gd name="connsiteY0" fmla="*/ 0 h 1972492"/>
              <a:gd name="connsiteX1" fmla="*/ 2690948 w 3034712"/>
              <a:gd name="connsiteY1" fmla="*/ 457200 h 1972492"/>
              <a:gd name="connsiteX2" fmla="*/ 0 w 3034712"/>
              <a:gd name="connsiteY2" fmla="*/ 1972492 h 19724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34712" h="1972492">
                <a:moveTo>
                  <a:pt x="2913017" y="0"/>
                </a:moveTo>
                <a:cubicBezTo>
                  <a:pt x="3044734" y="64225"/>
                  <a:pt x="3176451" y="128451"/>
                  <a:pt x="2690948" y="457200"/>
                </a:cubicBezTo>
                <a:cubicBezTo>
                  <a:pt x="2205445" y="785949"/>
                  <a:pt x="0" y="1972492"/>
                  <a:pt x="0" y="1972492"/>
                </a:cubicBezTo>
              </a:path>
            </a:pathLst>
          </a:custGeom>
          <a:noFill/>
          <a:ln w="25400">
            <a:solidFill>
              <a:schemeClr val="accent6"/>
            </a:solidFill>
            <a:tailEnd type="stealt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077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Picture 60">
            <a:extLst>
              <a:ext uri="{FF2B5EF4-FFF2-40B4-BE49-F238E27FC236}">
                <a16:creationId xmlns:a16="http://schemas.microsoft.com/office/drawing/2014/main" xmlns="" id="{D655A452-F579-7B44-B7A2-62E90E57D8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32688" y="1984248"/>
            <a:ext cx="12192000" cy="48768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6AAA-7C75-FB4B-8EA1-06B22787237D}" type="slidenum">
              <a:rPr lang="en-US" smtClean="0"/>
              <a:t>47</a:t>
            </a:fld>
            <a:endParaRPr lang="en-US"/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xmlns="" id="{8E1EE61E-FA66-CC41-BBD6-A652202C7F30}"/>
              </a:ext>
            </a:extLst>
          </p:cNvPr>
          <p:cNvSpPr txBox="1">
            <a:spLocks/>
          </p:cNvSpPr>
          <p:nvPr/>
        </p:nvSpPr>
        <p:spPr>
          <a:xfrm>
            <a:off x="932495" y="320316"/>
            <a:ext cx="11488105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Adding layers allows us to model increasingly complex functions</a:t>
            </a:r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xmlns="" id="{23706E2C-93FE-6745-8712-B86454D82D3F}"/>
              </a:ext>
            </a:extLst>
          </p:cNvPr>
          <p:cNvSpPr/>
          <p:nvPr/>
        </p:nvSpPr>
        <p:spPr>
          <a:xfrm>
            <a:off x="5472403" y="4416951"/>
            <a:ext cx="682052" cy="547067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4022326" y="997150"/>
            <a:ext cx="1450078" cy="1188984"/>
            <a:chOff x="4524990" y="977108"/>
            <a:chExt cx="1450078" cy="1188984"/>
          </a:xfrm>
        </p:grpSpPr>
        <p:sp>
          <p:nvSpPr>
            <p:cNvPr id="12" name="Oval 11"/>
            <p:cNvSpPr/>
            <p:nvPr/>
          </p:nvSpPr>
          <p:spPr>
            <a:xfrm>
              <a:off x="4524990" y="1354693"/>
              <a:ext cx="492691" cy="485117"/>
            </a:xfrm>
            <a:prstGeom prst="ellipse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X</a:t>
              </a:r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4" name="Oval 13"/>
            <p:cNvSpPr/>
            <p:nvPr/>
          </p:nvSpPr>
          <p:spPr>
            <a:xfrm>
              <a:off x="5482377" y="977108"/>
              <a:ext cx="492691" cy="485117"/>
            </a:xfrm>
            <a:prstGeom prst="ellipse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6" name="Oval 15"/>
            <p:cNvSpPr/>
            <p:nvPr/>
          </p:nvSpPr>
          <p:spPr>
            <a:xfrm>
              <a:off x="5482376" y="1680975"/>
              <a:ext cx="492691" cy="485117"/>
            </a:xfrm>
            <a:prstGeom prst="ellipse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 flipV="1">
              <a:off x="5017681" y="1219667"/>
              <a:ext cx="464696" cy="377585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>
              <a:off x="5017681" y="1597252"/>
              <a:ext cx="464695" cy="326282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2" name="Straight Arrow Connector 21"/>
          <p:cNvCxnSpPr/>
          <p:nvPr/>
        </p:nvCxnSpPr>
        <p:spPr>
          <a:xfrm flipV="1">
            <a:off x="5472403" y="1955470"/>
            <a:ext cx="192141" cy="3851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7" name="Group 36"/>
          <p:cNvGrpSpPr/>
          <p:nvPr/>
        </p:nvGrpSpPr>
        <p:grpSpPr>
          <a:xfrm>
            <a:off x="5472403" y="993299"/>
            <a:ext cx="684833" cy="1188984"/>
            <a:chOff x="5472403" y="993299"/>
            <a:chExt cx="684833" cy="1188984"/>
          </a:xfrm>
        </p:grpSpPr>
        <p:sp>
          <p:nvSpPr>
            <p:cNvPr id="19" name="Oval 18"/>
            <p:cNvSpPr/>
            <p:nvPr/>
          </p:nvSpPr>
          <p:spPr>
            <a:xfrm>
              <a:off x="5664545" y="993299"/>
              <a:ext cx="492691" cy="485117"/>
            </a:xfrm>
            <a:prstGeom prst="ellipse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0" name="Oval 19"/>
            <p:cNvSpPr/>
            <p:nvPr/>
          </p:nvSpPr>
          <p:spPr>
            <a:xfrm>
              <a:off x="5664544" y="1697166"/>
              <a:ext cx="492691" cy="485117"/>
            </a:xfrm>
            <a:prstGeom prst="ellipse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21" name="Straight Arrow Connector 20"/>
            <p:cNvCxnSpPr>
              <a:stCxn id="14" idx="6"/>
              <a:endCxn id="19" idx="2"/>
            </p:cNvCxnSpPr>
            <p:nvPr/>
          </p:nvCxnSpPr>
          <p:spPr>
            <a:xfrm flipV="1">
              <a:off x="5472404" y="1235858"/>
              <a:ext cx="192141" cy="3851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>
              <a:endCxn id="19" idx="2"/>
            </p:cNvCxnSpPr>
            <p:nvPr/>
          </p:nvCxnSpPr>
          <p:spPr>
            <a:xfrm flipV="1">
              <a:off x="5472403" y="1235858"/>
              <a:ext cx="192142" cy="752285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>
              <a:stCxn id="14" idx="6"/>
              <a:endCxn id="20" idx="2"/>
            </p:cNvCxnSpPr>
            <p:nvPr/>
          </p:nvCxnSpPr>
          <p:spPr>
            <a:xfrm>
              <a:off x="5472404" y="1239709"/>
              <a:ext cx="192140" cy="700016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/>
          <p:cNvGrpSpPr/>
          <p:nvPr/>
        </p:nvGrpSpPr>
        <p:grpSpPr>
          <a:xfrm>
            <a:off x="6157235" y="995225"/>
            <a:ext cx="725727" cy="1188984"/>
            <a:chOff x="5431509" y="993299"/>
            <a:chExt cx="725727" cy="1188984"/>
          </a:xfrm>
        </p:grpSpPr>
        <p:sp>
          <p:nvSpPr>
            <p:cNvPr id="39" name="Oval 38"/>
            <p:cNvSpPr/>
            <p:nvPr/>
          </p:nvSpPr>
          <p:spPr>
            <a:xfrm>
              <a:off x="5664545" y="993299"/>
              <a:ext cx="492691" cy="485117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0" name="Oval 39"/>
            <p:cNvSpPr/>
            <p:nvPr/>
          </p:nvSpPr>
          <p:spPr>
            <a:xfrm>
              <a:off x="5664544" y="1697166"/>
              <a:ext cx="492691" cy="485117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41" name="Straight Arrow Connector 40"/>
            <p:cNvCxnSpPr>
              <a:stCxn id="19" idx="6"/>
              <a:endCxn id="39" idx="2"/>
            </p:cNvCxnSpPr>
            <p:nvPr/>
          </p:nvCxnSpPr>
          <p:spPr>
            <a:xfrm>
              <a:off x="5431510" y="1233932"/>
              <a:ext cx="233035" cy="1926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>
              <a:stCxn id="20" idx="6"/>
            </p:cNvCxnSpPr>
            <p:nvPr/>
          </p:nvCxnSpPr>
          <p:spPr>
            <a:xfrm flipV="1">
              <a:off x="5431509" y="1235859"/>
              <a:ext cx="233036" cy="70194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>
              <a:stCxn id="19" idx="6"/>
            </p:cNvCxnSpPr>
            <p:nvPr/>
          </p:nvCxnSpPr>
          <p:spPr>
            <a:xfrm>
              <a:off x="5431510" y="1233932"/>
              <a:ext cx="233034" cy="705793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4" name="Straight Arrow Connector 43"/>
          <p:cNvCxnSpPr>
            <a:stCxn id="20" idx="6"/>
            <a:endCxn id="40" idx="2"/>
          </p:cNvCxnSpPr>
          <p:nvPr/>
        </p:nvCxnSpPr>
        <p:spPr>
          <a:xfrm>
            <a:off x="6157235" y="1939725"/>
            <a:ext cx="233035" cy="1926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1" name="Group 50"/>
          <p:cNvGrpSpPr/>
          <p:nvPr/>
        </p:nvGrpSpPr>
        <p:grpSpPr>
          <a:xfrm>
            <a:off x="6891731" y="1235857"/>
            <a:ext cx="1509936" cy="703867"/>
            <a:chOff x="5975067" y="1235687"/>
            <a:chExt cx="1509936" cy="703867"/>
          </a:xfrm>
        </p:grpSpPr>
        <p:sp>
          <p:nvSpPr>
            <p:cNvPr id="52" name="Oval 51"/>
            <p:cNvSpPr/>
            <p:nvPr/>
          </p:nvSpPr>
          <p:spPr>
            <a:xfrm>
              <a:off x="6409471" y="1354693"/>
              <a:ext cx="492691" cy="485117"/>
            </a:xfrm>
            <a:prstGeom prst="ellipse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7188127" y="1407081"/>
              <a:ext cx="2968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Y</a:t>
              </a:r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54" name="Straight Arrow Connector 53"/>
            <p:cNvCxnSpPr/>
            <p:nvPr/>
          </p:nvCxnSpPr>
          <p:spPr>
            <a:xfrm>
              <a:off x="5975068" y="1235687"/>
              <a:ext cx="434403" cy="377585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/>
            <p:cNvCxnSpPr/>
            <p:nvPr/>
          </p:nvCxnSpPr>
          <p:spPr>
            <a:xfrm flipV="1">
              <a:off x="5975067" y="1613272"/>
              <a:ext cx="434404" cy="326282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/>
            <p:cNvCxnSpPr/>
            <p:nvPr/>
          </p:nvCxnSpPr>
          <p:spPr>
            <a:xfrm flipV="1">
              <a:off x="6902162" y="1591747"/>
              <a:ext cx="326116" cy="5505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6" name="Freeform 65"/>
          <p:cNvSpPr/>
          <p:nvPr/>
        </p:nvSpPr>
        <p:spPr>
          <a:xfrm>
            <a:off x="8050410" y="1666328"/>
            <a:ext cx="803985" cy="985431"/>
          </a:xfrm>
          <a:custGeom>
            <a:avLst/>
            <a:gdLst>
              <a:gd name="connsiteX0" fmla="*/ 440448 w 803985"/>
              <a:gd name="connsiteY0" fmla="*/ 0 h 1071154"/>
              <a:gd name="connsiteX1" fmla="*/ 793145 w 803985"/>
              <a:gd name="connsiteY1" fmla="*/ 470263 h 1071154"/>
              <a:gd name="connsiteX2" fmla="*/ 74688 w 803985"/>
              <a:gd name="connsiteY2" fmla="*/ 770708 h 1071154"/>
              <a:gd name="connsiteX3" fmla="*/ 22436 w 803985"/>
              <a:gd name="connsiteY3" fmla="*/ 1071154 h 10711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3985" h="1071154">
                <a:moveTo>
                  <a:pt x="440448" y="0"/>
                </a:moveTo>
                <a:cubicBezTo>
                  <a:pt x="647276" y="170906"/>
                  <a:pt x="854105" y="341812"/>
                  <a:pt x="793145" y="470263"/>
                </a:cubicBezTo>
                <a:cubicBezTo>
                  <a:pt x="732185" y="598714"/>
                  <a:pt x="203139" y="670560"/>
                  <a:pt x="74688" y="770708"/>
                </a:cubicBezTo>
                <a:cubicBezTo>
                  <a:pt x="-53763" y="870856"/>
                  <a:pt x="22436" y="1071154"/>
                  <a:pt x="22436" y="1071154"/>
                </a:cubicBezTo>
              </a:path>
            </a:pathLst>
          </a:custGeom>
          <a:noFill/>
          <a:ln w="25400">
            <a:tailEnd type="stealt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Freeform 66"/>
          <p:cNvSpPr/>
          <p:nvPr/>
        </p:nvSpPr>
        <p:spPr>
          <a:xfrm>
            <a:off x="3422469" y="796834"/>
            <a:ext cx="3666869" cy="1917855"/>
          </a:xfrm>
          <a:custGeom>
            <a:avLst/>
            <a:gdLst>
              <a:gd name="connsiteX0" fmla="*/ 2962922 w 3094961"/>
              <a:gd name="connsiteY0" fmla="*/ 423853 h 1769327"/>
              <a:gd name="connsiteX1" fmla="*/ 2793104 w 3094961"/>
              <a:gd name="connsiteY1" fmla="*/ 84219 h 1769327"/>
              <a:gd name="connsiteX2" fmla="*/ 311162 w 3094961"/>
              <a:gd name="connsiteY2" fmla="*/ 162596 h 1769327"/>
              <a:gd name="connsiteX3" fmla="*/ 36842 w 3094961"/>
              <a:gd name="connsiteY3" fmla="*/ 1769327 h 1769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94961" h="1769327">
                <a:moveTo>
                  <a:pt x="2962922" y="423853"/>
                </a:moveTo>
                <a:cubicBezTo>
                  <a:pt x="3098993" y="275807"/>
                  <a:pt x="3235064" y="127762"/>
                  <a:pt x="2793104" y="84219"/>
                </a:cubicBezTo>
                <a:cubicBezTo>
                  <a:pt x="2351144" y="40676"/>
                  <a:pt x="770539" y="-118255"/>
                  <a:pt x="311162" y="162596"/>
                </a:cubicBezTo>
                <a:cubicBezTo>
                  <a:pt x="-148215" y="443447"/>
                  <a:pt x="36842" y="1769327"/>
                  <a:pt x="36842" y="1769327"/>
                </a:cubicBezTo>
              </a:path>
            </a:pathLst>
          </a:custGeom>
          <a:noFill/>
          <a:ln w="25400">
            <a:tailEnd type="stealt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Freeform 67"/>
          <p:cNvSpPr/>
          <p:nvPr/>
        </p:nvSpPr>
        <p:spPr>
          <a:xfrm>
            <a:off x="3513908" y="1982321"/>
            <a:ext cx="3575429" cy="1871222"/>
          </a:xfrm>
          <a:custGeom>
            <a:avLst/>
            <a:gdLst>
              <a:gd name="connsiteX0" fmla="*/ 2913017 w 3034712"/>
              <a:gd name="connsiteY0" fmla="*/ 0 h 1972492"/>
              <a:gd name="connsiteX1" fmla="*/ 2690948 w 3034712"/>
              <a:gd name="connsiteY1" fmla="*/ 457200 h 1972492"/>
              <a:gd name="connsiteX2" fmla="*/ 0 w 3034712"/>
              <a:gd name="connsiteY2" fmla="*/ 1972492 h 19724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34712" h="1972492">
                <a:moveTo>
                  <a:pt x="2913017" y="0"/>
                </a:moveTo>
                <a:cubicBezTo>
                  <a:pt x="3044734" y="64225"/>
                  <a:pt x="3176451" y="128451"/>
                  <a:pt x="2690948" y="457200"/>
                </a:cubicBezTo>
                <a:cubicBezTo>
                  <a:pt x="2205445" y="785949"/>
                  <a:pt x="0" y="1972492"/>
                  <a:pt x="0" y="1972492"/>
                </a:cubicBezTo>
              </a:path>
            </a:pathLst>
          </a:custGeom>
          <a:noFill/>
          <a:ln w="25400">
            <a:solidFill>
              <a:schemeClr val="accent6"/>
            </a:solidFill>
            <a:tailEnd type="stealt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957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b="1" dirty="0" smtClean="0"/>
              <a:t>So far: </a:t>
            </a:r>
          </a:p>
          <a:p>
            <a:pPr marL="1381125" indent="-342900">
              <a:buFont typeface="Arial" charset="0"/>
              <a:buChar char="•"/>
            </a:pPr>
            <a:r>
              <a:rPr lang="en-US" sz="2400" dirty="0" smtClean="0"/>
              <a:t>A single neuron can be a logistic regression unit. We will soon see other </a:t>
            </a:r>
            <a:r>
              <a:rPr lang="en-US" sz="2400" dirty="0" smtClean="0"/>
              <a:t>choices. </a:t>
            </a:r>
            <a:endParaRPr lang="en-US" sz="2400" dirty="0" smtClean="0"/>
          </a:p>
          <a:p>
            <a:pPr marL="1381125" indent="-342900">
              <a:buFont typeface="Arial" charset="0"/>
              <a:buChar char="•"/>
            </a:pPr>
            <a:r>
              <a:rPr lang="en-US" sz="2400" dirty="0" smtClean="0"/>
              <a:t>A neural network is a combination of logistic regression (or other types) </a:t>
            </a:r>
            <a:r>
              <a:rPr lang="en-US" sz="2400" dirty="0" smtClean="0"/>
              <a:t>units. </a:t>
            </a:r>
            <a:endParaRPr lang="en-US" sz="2400" dirty="0" smtClean="0"/>
          </a:p>
          <a:p>
            <a:pPr marL="1381125" indent="-342900">
              <a:buFont typeface="Arial" charset="0"/>
              <a:buChar char="•"/>
            </a:pPr>
            <a:r>
              <a:rPr lang="en-US" sz="2400" dirty="0" smtClean="0"/>
              <a:t>A neural network can approximate non-linear </a:t>
            </a:r>
            <a:r>
              <a:rPr lang="en-US" sz="2400" dirty="0" smtClean="0"/>
              <a:t>functions.</a:t>
            </a:r>
            <a:endParaRPr lang="en-US" sz="2400" dirty="0" smtClean="0"/>
          </a:p>
          <a:p>
            <a:pPr marL="12700"/>
            <a:r>
              <a:rPr lang="en-US" sz="2400" b="1" dirty="0" smtClean="0"/>
              <a:t>Next Lecture: </a:t>
            </a:r>
            <a:endParaRPr lang="en-US" sz="2400" b="1" dirty="0" smtClean="0"/>
          </a:p>
          <a:p>
            <a:pPr marL="1381125" indent="-342900">
              <a:buFont typeface="Arial" charset="0"/>
              <a:buChar char="•"/>
            </a:pPr>
            <a:r>
              <a:rPr lang="en-US" sz="2400" dirty="0" smtClean="0"/>
              <a:t>What kind of activations, how </a:t>
            </a:r>
            <a:r>
              <a:rPr lang="en-US" sz="2400" dirty="0" smtClean="0"/>
              <a:t>many </a:t>
            </a:r>
            <a:r>
              <a:rPr lang="en-US" sz="2400" dirty="0" smtClean="0"/>
              <a:t>neurons, how many layers, output unit and loss function?</a:t>
            </a:r>
            <a:endParaRPr lang="en-US" sz="2400" dirty="0" smtClean="0"/>
          </a:p>
          <a:p>
            <a:pPr marL="12700"/>
            <a:r>
              <a:rPr lang="en-US" sz="2400" b="1" dirty="0" smtClean="0"/>
              <a:t>Following two lecture on NN</a:t>
            </a:r>
            <a:r>
              <a:rPr lang="en-US" sz="2400" b="1" dirty="0" smtClean="0"/>
              <a:t>:</a:t>
            </a:r>
            <a:endParaRPr lang="en-US" sz="2400" b="1" dirty="0" smtClean="0"/>
          </a:p>
          <a:p>
            <a:pPr marL="1039813" indent="338138">
              <a:buFont typeface="Arial" charset="0"/>
              <a:buChar char="•"/>
            </a:pPr>
            <a:r>
              <a:rPr lang="en-US" sz="2400" dirty="0" smtClean="0"/>
              <a:t>How do we estimate </a:t>
            </a:r>
            <a:r>
              <a:rPr lang="en-US" sz="2400" dirty="0" smtClean="0"/>
              <a:t>the weights </a:t>
            </a:r>
            <a:r>
              <a:rPr lang="en-US" sz="2400" dirty="0" smtClean="0"/>
              <a:t>and </a:t>
            </a:r>
            <a:r>
              <a:rPr lang="en-US" sz="2400" dirty="0" smtClean="0"/>
              <a:t>biases? </a:t>
            </a:r>
            <a:endParaRPr lang="en-US" sz="2400" dirty="0" smtClean="0"/>
          </a:p>
          <a:p>
            <a:pPr marL="1039813" indent="338138">
              <a:buFont typeface="Arial" charset="0"/>
              <a:buChar char="•"/>
            </a:pPr>
            <a:r>
              <a:rPr lang="en-US" sz="2400" dirty="0" smtClean="0"/>
              <a:t>How to </a:t>
            </a:r>
            <a:r>
              <a:rPr lang="en-US" sz="2400" dirty="0"/>
              <a:t>r</a:t>
            </a:r>
            <a:r>
              <a:rPr lang="en-US" sz="2400" dirty="0" smtClean="0"/>
              <a:t>egularize </a:t>
            </a:r>
            <a:r>
              <a:rPr lang="en-US" sz="2400" dirty="0" smtClean="0"/>
              <a:t>Neural </a:t>
            </a:r>
            <a:r>
              <a:rPr lang="en-US" sz="2400" dirty="0" smtClean="0"/>
              <a:t>Networks.</a:t>
            </a:r>
            <a:endParaRPr lang="en-US" sz="2400" dirty="0"/>
          </a:p>
          <a:p>
            <a:pPr marL="1039813" indent="-1588"/>
            <a:r>
              <a:rPr lang="en-US" sz="2400" dirty="0" smtClean="0"/>
              <a:t>	</a:t>
            </a:r>
            <a:endParaRPr lang="en-US" sz="2400" dirty="0"/>
          </a:p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6AAA-7C75-FB4B-8EA1-06B22787237D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952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Quiz (survey) </a:t>
            </a:r>
          </a:p>
          <a:p>
            <a:endParaRPr lang="en-US" sz="2400" dirty="0"/>
          </a:p>
          <a:p>
            <a:r>
              <a:rPr lang="en-US" sz="2400" dirty="0" smtClean="0"/>
              <a:t>And two super cool ED exercises 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6AAA-7C75-FB4B-8EA1-06B22787237D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339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Artificial Neural Networks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6AAA-7C75-FB4B-8EA1-06B22787237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307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6AAA-7C75-FB4B-8EA1-06B22787237D}" type="slidenum">
              <a:rPr lang="en-US" smtClean="0"/>
              <a:t>6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2326" y="155276"/>
            <a:ext cx="8627613" cy="6052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97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Watch this!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video.arstechnica.com</a:t>
            </a:r>
            <a:r>
              <a:rPr lang="en-US" dirty="0"/>
              <a:t>/watch/</a:t>
            </a:r>
            <a:r>
              <a:rPr lang="en-US" dirty="0" err="1"/>
              <a:t>sunspring</a:t>
            </a:r>
            <a:r>
              <a:rPr lang="en-US" dirty="0"/>
              <a:t>-sci-fi-short-film</a:t>
            </a:r>
          </a:p>
        </p:txBody>
      </p:sp>
    </p:spTree>
    <p:extLst>
      <p:ext uri="{BB962C8B-B14F-4D97-AF65-F5344CB8AC3E}">
        <p14:creationId xmlns:p14="http://schemas.microsoft.com/office/powerpoint/2010/main" val="373322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news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6AAA-7C75-FB4B-8EA1-06B22787237D}" type="slidenum">
              <a:rPr lang="en-US" smtClean="0"/>
              <a:t>8</a:t>
            </a:fld>
            <a:endParaRPr lang="en-US"/>
          </a:p>
        </p:txBody>
      </p:sp>
      <p:pic>
        <p:nvPicPr>
          <p:cNvPr id="5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2434" y="872959"/>
            <a:ext cx="3707131" cy="5918773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88417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news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6AAA-7C75-FB4B-8EA1-06B22787237D}" type="slidenum">
              <a:rPr lang="en-US" smtClean="0"/>
              <a:t>9</a:t>
            </a:fld>
            <a:endParaRPr lang="en-US"/>
          </a:p>
        </p:txBody>
      </p:sp>
      <p:pic>
        <p:nvPicPr>
          <p:cNvPr id="5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3054" y="983807"/>
            <a:ext cx="3527729" cy="5680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276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GEC_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2" id="{EE3F4256-57BA-4E45-A16C-7FF03EA64AD5}" vid="{8FDA9A5F-BD2F-2E4D-B6B1-DDFA3E9D3C6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Lecture1_Introduction_tanner</Template>
  <TotalTime>24928</TotalTime>
  <Words>1833</Words>
  <Application>Microsoft Macintosh PowerPoint</Application>
  <PresentationFormat>Widescreen</PresentationFormat>
  <Paragraphs>436</Paragraphs>
  <Slides>49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6" baseType="lpstr">
      <vt:lpstr>Calibri</vt:lpstr>
      <vt:lpstr>Cambria Math</vt:lpstr>
      <vt:lpstr>Comic Sans MS</vt:lpstr>
      <vt:lpstr>Karla</vt:lpstr>
      <vt:lpstr>Mangal</vt:lpstr>
      <vt:lpstr>Arial</vt:lpstr>
      <vt:lpstr>GEC_template</vt:lpstr>
      <vt:lpstr>Lecture 18:  Perceptron and Multilayer Perceptron</vt:lpstr>
      <vt:lpstr>PowerPoint Presentation</vt:lpstr>
      <vt:lpstr>Outline</vt:lpstr>
      <vt:lpstr>Outline</vt:lpstr>
      <vt:lpstr>Artificial Neural Networks</vt:lpstr>
      <vt:lpstr>PowerPoint Presentation</vt:lpstr>
      <vt:lpstr>Watch this!</vt:lpstr>
      <vt:lpstr>Today’s news</vt:lpstr>
      <vt:lpstr>Today’s news</vt:lpstr>
      <vt:lpstr>AlphaGo (2015)</vt:lpstr>
      <vt:lpstr>AlphaZero (2017)</vt:lpstr>
      <vt:lpstr>iOS Speech Synthesis (2016-)</vt:lpstr>
      <vt:lpstr>Historical Trends</vt:lpstr>
      <vt:lpstr>Historical Trends</vt:lpstr>
      <vt:lpstr>Outline</vt:lpstr>
      <vt:lpstr>Classification and Logistic Regression</vt:lpstr>
      <vt:lpstr>Regression and Classification</vt:lpstr>
      <vt:lpstr>Typical Classification Examples</vt:lpstr>
      <vt:lpstr>Data: Response vs. Predictor Variables</vt:lpstr>
      <vt:lpstr>Response vs. Predictor Variables</vt:lpstr>
      <vt:lpstr>Heart Data</vt:lpstr>
      <vt:lpstr>Heart Data</vt:lpstr>
      <vt:lpstr>Logistic Regression</vt:lpstr>
      <vt:lpstr>Heart Data: logistic estimation</vt:lpstr>
      <vt:lpstr>Logistic Regression</vt:lpstr>
      <vt:lpstr>Logistic Regression</vt:lpstr>
      <vt:lpstr>Logistic Regression</vt:lpstr>
      <vt:lpstr>Logistic Regression</vt:lpstr>
      <vt:lpstr>Estimating the coefficients for Logistic Regression </vt:lpstr>
      <vt:lpstr>Need for Non-Linearity</vt:lpstr>
      <vt:lpstr>Neural Networks to The Rescue</vt:lpstr>
      <vt:lpstr>Representation Matters</vt:lpstr>
      <vt:lpstr>Outline</vt:lpstr>
      <vt:lpstr>Logistic Regression Revisited</vt:lpstr>
      <vt:lpstr>Build our first ANN</vt:lpstr>
      <vt:lpstr>Build our first ANN</vt:lpstr>
      <vt:lpstr>Outline</vt:lpstr>
      <vt:lpstr>Example Using Heart Data</vt:lpstr>
      <vt:lpstr>Example Using Heart Data</vt:lpstr>
      <vt:lpstr>Example Using Heart Data</vt:lpstr>
      <vt:lpstr>Example</vt:lpstr>
      <vt:lpstr>Pavlos game #232</vt:lpstr>
      <vt:lpstr>Pavlos game #232</vt:lpstr>
      <vt:lpstr>PowerPoint Presentation</vt:lpstr>
      <vt:lpstr>PowerPoint Presentation</vt:lpstr>
      <vt:lpstr>PowerPoint Presentation</vt:lpstr>
      <vt:lpstr>PowerPoint Presentation</vt:lpstr>
      <vt:lpstr>Summary</vt:lpstr>
      <vt:lpstr>Exercises </vt:lpstr>
    </vt:vector>
  </TitlesOfParts>
  <Company/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#7: Perceptron and Back Propagation</dc:title>
  <dc:creator>Microsoft Office User</dc:creator>
  <cp:lastModifiedBy>Microsoft Office User</cp:lastModifiedBy>
  <cp:revision>356</cp:revision>
  <cp:lastPrinted>2019-11-06T17:23:06Z</cp:lastPrinted>
  <dcterms:created xsi:type="dcterms:W3CDTF">2018-07-15T23:20:29Z</dcterms:created>
  <dcterms:modified xsi:type="dcterms:W3CDTF">2019-11-06T17:31:07Z</dcterms:modified>
</cp:coreProperties>
</file>